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5"/>
  </p:notesMasterIdLst>
  <p:sldIdLst>
    <p:sldId id="256" r:id="rId2"/>
    <p:sldId id="257" r:id="rId3"/>
    <p:sldId id="259" r:id="rId4"/>
    <p:sldId id="261" r:id="rId5"/>
    <p:sldId id="260" r:id="rId6"/>
    <p:sldId id="263" r:id="rId7"/>
    <p:sldId id="268" r:id="rId8"/>
    <p:sldId id="269" r:id="rId9"/>
    <p:sldId id="270" r:id="rId10"/>
    <p:sldId id="271" r:id="rId11"/>
    <p:sldId id="272" r:id="rId12"/>
    <p:sldId id="273" r:id="rId13"/>
    <p:sldId id="267" r:id="rId14"/>
  </p:sldIdLst>
  <p:sldSz cx="9144000" cy="6858000" type="screen4x3"/>
  <p:notesSz cx="6858000" cy="9144000"/>
  <p:embeddedFontLst>
    <p:embeddedFont>
      <p:font typeface="Noto Sans Symbols" panose="020B0502040504020204" pitchFamily="34" charset="-128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634" userDrawn="1">
          <p15:clr>
            <a:srgbClr val="A4A3A4"/>
          </p15:clr>
        </p15:guide>
        <p15:guide id="2" pos="3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03"/>
  </p:normalViewPr>
  <p:slideViewPr>
    <p:cSldViewPr snapToGrid="0" snapToObjects="1" showGuides="1">
      <p:cViewPr varScale="1">
        <p:scale>
          <a:sx n="70" d="100"/>
          <a:sy n="70" d="100"/>
        </p:scale>
        <p:origin x="2190" y="834"/>
      </p:cViewPr>
      <p:guideLst>
        <p:guide orient="horz" pos="3634"/>
        <p:guide pos="3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gif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Shape 18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7838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02146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Shape 18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7334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Shape 28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Shape 18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Shape 21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793893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6128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Shape 18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677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hape 16" descr="supa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>
            <a:spLocks noGrp="1"/>
          </p:cNvSpPr>
          <p:nvPr>
            <p:ph type="pic" idx="2"/>
          </p:nvPr>
        </p:nvSpPr>
        <p:spPr>
          <a:xfrm>
            <a:off x="0" y="0"/>
            <a:ext cx="54864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Объект с подписью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Рисунок с подписью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Заголовок и вертикальный текст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Вертикальный заголовок и текст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Два объект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Заголовок раздела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eet The Team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424C53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pic" idx="2"/>
          </p:nvPr>
        </p:nvSpPr>
        <p:spPr>
          <a:xfrm>
            <a:off x="745316" y="1956681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pic" idx="3"/>
          </p:nvPr>
        </p:nvSpPr>
        <p:spPr>
          <a:xfrm>
            <a:off x="2780639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pic" idx="4"/>
          </p:nvPr>
        </p:nvSpPr>
        <p:spPr>
          <a:xfrm>
            <a:off x="4800602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pic" idx="5"/>
          </p:nvPr>
        </p:nvSpPr>
        <p:spPr>
          <a:xfrm>
            <a:off x="6866090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2057402" y="1066800"/>
            <a:ext cx="5029200" cy="4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6"/>
          </p:nvPr>
        </p:nvSpPr>
        <p:spPr>
          <a:xfrm>
            <a:off x="684214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7"/>
          </p:nvPr>
        </p:nvSpPr>
        <p:spPr>
          <a:xfrm>
            <a:off x="2728771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8"/>
          </p:nvPr>
        </p:nvSpPr>
        <p:spPr>
          <a:xfrm>
            <a:off x="684214" y="4248149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9"/>
          </p:nvPr>
        </p:nvSpPr>
        <p:spPr>
          <a:xfrm>
            <a:off x="684212" y="4487334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3"/>
          </p:nvPr>
        </p:nvSpPr>
        <p:spPr>
          <a:xfrm>
            <a:off x="2741613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4"/>
          </p:nvPr>
        </p:nvSpPr>
        <p:spPr>
          <a:xfrm>
            <a:off x="2741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5"/>
          </p:nvPr>
        </p:nvSpPr>
        <p:spPr>
          <a:xfrm>
            <a:off x="4800600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6"/>
          </p:nvPr>
        </p:nvSpPr>
        <p:spPr>
          <a:xfrm>
            <a:off x="481344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7"/>
          </p:nvPr>
        </p:nvSpPr>
        <p:spPr>
          <a:xfrm>
            <a:off x="481344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8"/>
          </p:nvPr>
        </p:nvSpPr>
        <p:spPr>
          <a:xfrm>
            <a:off x="6919772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9"/>
          </p:nvPr>
        </p:nvSpPr>
        <p:spPr>
          <a:xfrm>
            <a:off x="693261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0"/>
          </p:nvPr>
        </p:nvSpPr>
        <p:spPr>
          <a:xfrm>
            <a:off x="6932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Сравнение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Только заголовок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uk/docs/Web/JavaScrip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hyperlink" Target="https://www.w3schools.com/" TargetMode="External"/><Relationship Id="rId4" Type="http://schemas.openxmlformats.org/officeDocument/2006/relationships/hyperlink" Target="https://learn.javascript.ru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28" r="219"/>
          <a:stretch/>
        </p:blipFill>
        <p:spPr>
          <a:xfrm>
            <a:off x="2825" y="5200"/>
            <a:ext cx="5436000" cy="68529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BFCFEC"/>
              </a:gs>
              <a:gs pos="100000">
                <a:srgbClr val="BFCFEC"/>
              </a:gs>
            </a:gsLst>
            <a:lin ang="5400012" scaled="0"/>
          </a:gradFill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75" y="20470"/>
            <a:ext cx="5431912" cy="681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/>
          <p:nvPr/>
        </p:nvSpPr>
        <p:spPr>
          <a:xfrm>
            <a:off x="6593709" y="6094941"/>
            <a:ext cx="1527300" cy="2580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5438825" y="0"/>
            <a:ext cx="42900" cy="6858000"/>
          </a:xfrm>
          <a:prstGeom prst="rect">
            <a:avLst/>
          </a:prstGeom>
          <a:gradFill>
            <a:gsLst>
              <a:gs pos="0">
                <a:srgbClr val="DB0000"/>
              </a:gs>
              <a:gs pos="100000">
                <a:srgbClr val="54030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323528" y="3175385"/>
            <a:ext cx="475260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ru-RU" sz="2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Введение в </a:t>
            </a:r>
            <a:r>
              <a:rPr lang="en-US" sz="2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JavaScript</a:t>
            </a:r>
          </a:p>
        </p:txBody>
      </p:sp>
      <p:pic>
        <p:nvPicPr>
          <p:cNvPr id="122" name="Shape 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7471" y="1924981"/>
            <a:ext cx="2276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/>
        </p:nvSpPr>
        <p:spPr>
          <a:xfrm>
            <a:off x="6143625" y="3000800"/>
            <a:ext cx="24765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oboto"/>
                <a:ea typeface="Roboto"/>
                <a:cs typeface="Roboto"/>
                <a:sym typeface="Roboto"/>
              </a:rPr>
              <a:t>IT Education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oboto"/>
                <a:ea typeface="Roboto"/>
                <a:cs typeface="Roboto"/>
                <a:sym typeface="Roboto"/>
              </a:rPr>
              <a:t>Academy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424925" y="1583588"/>
            <a:ext cx="7772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spcBef>
                <a:spcPts val="360"/>
              </a:spcBef>
              <a:buSzPts val="2000"/>
            </a:pPr>
            <a:r>
              <a:rPr lang="ru-RU" sz="4400" dirty="0">
                <a:latin typeface="Roboto"/>
                <a:ea typeface="Roboto"/>
                <a:cs typeface="Roboto"/>
                <a:sym typeface="Roboto"/>
              </a:rPr>
              <a:t>… и правила их именования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761146" y="2575331"/>
            <a:ext cx="7562239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0">
              <a:buClr>
                <a:srgbClr val="C00000"/>
              </a:buClr>
            </a:pPr>
            <a:r>
              <a:rPr lang="ru-RU" b="1" dirty="0"/>
              <a:t>Только английский!!</a:t>
            </a:r>
          </a:p>
          <a:p>
            <a:pPr marL="228600" indent="0">
              <a:buClr>
                <a:srgbClr val="C00000"/>
              </a:buClr>
            </a:pPr>
            <a:endParaRPr lang="ru-RU" sz="800" b="1" dirty="0"/>
          </a:p>
          <a:p>
            <a:pPr marL="228600" indent="0">
              <a:buClr>
                <a:srgbClr val="C00000"/>
              </a:buClr>
            </a:pPr>
            <a:r>
              <a:rPr lang="ru-RU" b="1" dirty="0"/>
              <a:t>Переменные из нескольких слов пишутся слитно</a:t>
            </a:r>
          </a:p>
          <a:p>
            <a:pPr marL="228600" indent="0">
              <a:buClr>
                <a:srgbClr val="C00000"/>
              </a:buClr>
            </a:pPr>
            <a:endParaRPr lang="ru-RU" sz="1200" b="1" dirty="0"/>
          </a:p>
          <a:p>
            <a:pPr marL="228600" indent="0">
              <a:buClr>
                <a:srgbClr val="C00000"/>
              </a:buClr>
            </a:pPr>
            <a:r>
              <a:rPr lang="ru-RU" b="1" dirty="0"/>
              <a:t>Максимально чёткое соответствие имени хранимым данным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Shape 187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Shape 188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E938AEF-F7BD-FF4C-A0E5-A0580AF44E98}"/>
              </a:ext>
            </a:extLst>
          </p:cNvPr>
          <p:cNvSpPr/>
          <p:nvPr/>
        </p:nvSpPr>
        <p:spPr>
          <a:xfrm>
            <a:off x="7010423" y="2819762"/>
            <a:ext cx="1312962" cy="430212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8E0377-150F-5E49-88D4-F719CD19308D}"/>
              </a:ext>
            </a:extLst>
          </p:cNvPr>
          <p:cNvSpPr txBox="1"/>
          <p:nvPr/>
        </p:nvSpPr>
        <p:spPr>
          <a:xfrm>
            <a:off x="598098" y="4622241"/>
            <a:ext cx="82870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SzPct val="119000"/>
              <a:buFont typeface="Arial" panose="020B0604020202020204" pitchFamily="34" charset="0"/>
              <a:buChar char="•"/>
            </a:pPr>
            <a:r>
              <a:rPr lang="ru-RU" dirty="0"/>
              <a:t>Имена переменных </a:t>
            </a:r>
            <a:r>
              <a:rPr lang="ru-RU" b="1" dirty="0"/>
              <a:t>чувствительны к регистру! </a:t>
            </a:r>
            <a:r>
              <a:rPr lang="ru-RU" dirty="0"/>
              <a:t>(</a:t>
            </a:r>
            <a:r>
              <a:rPr lang="en-GB" dirty="0"/>
              <a:t>y </a:t>
            </a:r>
            <a:r>
              <a:rPr lang="ru-RU" dirty="0"/>
              <a:t>и </a:t>
            </a:r>
            <a:r>
              <a:rPr lang="en-GB" dirty="0"/>
              <a:t>Y </a:t>
            </a:r>
            <a:r>
              <a:rPr lang="ru-RU" dirty="0"/>
              <a:t>– это две разных переменных)</a:t>
            </a:r>
          </a:p>
          <a:p>
            <a:pPr>
              <a:buClr>
                <a:srgbClr val="C00000"/>
              </a:buClr>
              <a:buSzPct val="119000"/>
            </a:pPr>
            <a:endParaRPr lang="ru-RU" dirty="0"/>
          </a:p>
          <a:p>
            <a:pPr marL="285750" indent="-285750">
              <a:buClr>
                <a:srgbClr val="C00000"/>
              </a:buClr>
              <a:buSzPct val="119000"/>
              <a:buFont typeface="Arial" panose="020B0604020202020204" pitchFamily="34" charset="0"/>
              <a:buChar char="•"/>
            </a:pPr>
            <a:r>
              <a:rPr lang="ru-RU" dirty="0"/>
              <a:t>Имена переменных должны начинаться с </a:t>
            </a:r>
            <a:r>
              <a:rPr lang="ru-RU" b="1" dirty="0"/>
              <a:t>букв или символов «</a:t>
            </a:r>
            <a:r>
              <a:rPr lang="en-GB" b="1" dirty="0"/>
              <a:t>$</a:t>
            </a:r>
            <a:r>
              <a:rPr lang="ru-RU" b="1" dirty="0"/>
              <a:t>» и «</a:t>
            </a:r>
            <a:r>
              <a:rPr lang="en-GB" b="1" dirty="0"/>
              <a:t>_</a:t>
            </a:r>
            <a:r>
              <a:rPr lang="ru-RU" b="1" dirty="0"/>
              <a:t>»</a:t>
            </a:r>
          </a:p>
          <a:p>
            <a:pPr>
              <a:buClr>
                <a:srgbClr val="C00000"/>
              </a:buClr>
              <a:buSzPct val="119000"/>
            </a:pPr>
            <a:endParaRPr lang="en-GB" b="1" dirty="0"/>
          </a:p>
          <a:p>
            <a:pPr marL="285750" indent="-285750">
              <a:buClr>
                <a:srgbClr val="C00000"/>
              </a:buClr>
              <a:buSzPct val="119000"/>
              <a:buFont typeface="Arial" panose="020B0604020202020204" pitchFamily="34" charset="0"/>
              <a:buChar char="•"/>
            </a:pPr>
            <a:r>
              <a:rPr lang="ru-RU" dirty="0"/>
              <a:t>Может состоять из </a:t>
            </a:r>
            <a:r>
              <a:rPr lang="ru-RU" b="1" dirty="0"/>
              <a:t>любых цифр и букв латинского алфавита, а также символов «</a:t>
            </a:r>
            <a:r>
              <a:rPr lang="en-GB" b="1" dirty="0"/>
              <a:t>$</a:t>
            </a:r>
            <a:r>
              <a:rPr lang="ru-RU" b="1" dirty="0"/>
              <a:t>» и «</a:t>
            </a:r>
            <a:r>
              <a:rPr lang="en-GB" b="1" dirty="0"/>
              <a:t>_</a:t>
            </a:r>
            <a:r>
              <a:rPr lang="ru-RU" b="1" dirty="0"/>
              <a:t>»</a:t>
            </a:r>
          </a:p>
          <a:p>
            <a:pPr>
              <a:buClr>
                <a:srgbClr val="C00000"/>
              </a:buClr>
              <a:buSzPct val="119000"/>
            </a:pPr>
            <a:endParaRPr lang="ru-RU" b="1" dirty="0"/>
          </a:p>
          <a:p>
            <a:pPr marL="285750" indent="-285750">
              <a:buClr>
                <a:srgbClr val="C00000"/>
              </a:buClr>
              <a:buSzPct val="119000"/>
              <a:buFont typeface="Arial" panose="020B0604020202020204" pitchFamily="34" charset="0"/>
              <a:buChar char="•"/>
            </a:pPr>
            <a:r>
              <a:rPr lang="ru-RU" dirty="0"/>
              <a:t>В качестве имени переменной </a:t>
            </a:r>
            <a:r>
              <a:rPr lang="ru-RU" b="1" dirty="0"/>
              <a:t>нельзя использовать зарезервированные и ключевые слова</a:t>
            </a:r>
            <a:endParaRPr lang="en-GB" b="1" dirty="0"/>
          </a:p>
        </p:txBody>
      </p:sp>
      <p:sp>
        <p:nvSpPr>
          <p:cNvPr id="13" name="Shape 207">
            <a:extLst>
              <a:ext uri="{FF2B5EF4-FFF2-40B4-BE49-F238E27FC236}">
                <a16:creationId xmlns:a16="http://schemas.microsoft.com/office/drawing/2014/main" id="{50A78A99-B20C-FA4E-A8A7-624FB2101F89}"/>
              </a:ext>
            </a:extLst>
          </p:cNvPr>
          <p:cNvSpPr/>
          <p:nvPr/>
        </p:nvSpPr>
        <p:spPr>
          <a:xfrm>
            <a:off x="508375" y="3207575"/>
            <a:ext cx="365700" cy="365700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Shape 208">
            <a:extLst>
              <a:ext uri="{FF2B5EF4-FFF2-40B4-BE49-F238E27FC236}">
                <a16:creationId xmlns:a16="http://schemas.microsoft.com/office/drawing/2014/main" id="{32D60AF6-FCC8-314C-ACDC-70EAE821D461}"/>
              </a:ext>
            </a:extLst>
          </p:cNvPr>
          <p:cNvSpPr/>
          <p:nvPr/>
        </p:nvSpPr>
        <p:spPr>
          <a:xfrm>
            <a:off x="508375" y="2610900"/>
            <a:ext cx="365700" cy="3657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Shape 209">
            <a:extLst>
              <a:ext uri="{FF2B5EF4-FFF2-40B4-BE49-F238E27FC236}">
                <a16:creationId xmlns:a16="http://schemas.microsoft.com/office/drawing/2014/main" id="{C4B25049-20DA-E942-9E01-99C1EAE39C92}"/>
              </a:ext>
            </a:extLst>
          </p:cNvPr>
          <p:cNvSpPr/>
          <p:nvPr/>
        </p:nvSpPr>
        <p:spPr>
          <a:xfrm>
            <a:off x="508375" y="3783625"/>
            <a:ext cx="365700" cy="3657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89215284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/>
        </p:nvSpPr>
        <p:spPr>
          <a:xfrm>
            <a:off x="1408250" y="2441459"/>
            <a:ext cx="7344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Boolean (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Булев, Логический тип)     //     </a:t>
            </a: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x = </a:t>
            </a:r>
            <a:r>
              <a:rPr lang="en-GB" sz="1200" dirty="0">
                <a:solidFill>
                  <a:srgbClr val="FFC000"/>
                </a:solidFill>
                <a:latin typeface="Roboto" panose="020B0604020202020204" charset="0"/>
                <a:ea typeface="Roboto" panose="020B0604020202020204" charset="0"/>
              </a:rPr>
              <a:t>true</a:t>
            </a: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;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     </a:t>
            </a: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x = </a:t>
            </a:r>
            <a:r>
              <a:rPr lang="en-GB" sz="1200" dirty="0">
                <a:solidFill>
                  <a:srgbClr val="FFC000"/>
                </a:solidFill>
                <a:latin typeface="Roboto" panose="020B0604020202020204" charset="0"/>
                <a:ea typeface="Roboto" panose="020B0604020202020204" charset="0"/>
              </a:rPr>
              <a:t>false</a:t>
            </a: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;</a:t>
            </a:r>
            <a:endParaRPr lang="ru-RU" sz="1200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95" name="Shape 195"/>
          <p:cNvSpPr txBox="1"/>
          <p:nvPr/>
        </p:nvSpPr>
        <p:spPr>
          <a:xfrm>
            <a:off x="1408250" y="3044012"/>
            <a:ext cx="7344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null (Null 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тип )</a:t>
            </a: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       //       x = </a:t>
            </a:r>
            <a:r>
              <a:rPr lang="en-GB" sz="1200" dirty="0">
                <a:solidFill>
                  <a:srgbClr val="FFC000"/>
                </a:solidFill>
                <a:latin typeface="Roboto" panose="020B0604020202020204" charset="0"/>
                <a:ea typeface="Roboto" panose="020B0604020202020204" charset="0"/>
              </a:rPr>
              <a:t>null</a:t>
            </a: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;</a:t>
            </a:r>
            <a:endParaRPr lang="ru-RU" sz="1200" dirty="0">
              <a:latin typeface="Roboto" panose="020B0604020202020204" charset="0"/>
              <a:ea typeface="Roboto" panose="020B0604020202020204" charset="0"/>
            </a:endParaRPr>
          </a:p>
        </p:txBody>
      </p:sp>
      <p:cxnSp>
        <p:nvCxnSpPr>
          <p:cNvPr id="196" name="Shape 196"/>
          <p:cNvCxnSpPr/>
          <p:nvPr/>
        </p:nvCxnSpPr>
        <p:spPr>
          <a:xfrm>
            <a:off x="1532878" y="3524750"/>
            <a:ext cx="6840900" cy="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" name="Shape 197"/>
          <p:cNvSpPr txBox="1"/>
          <p:nvPr/>
        </p:nvSpPr>
        <p:spPr>
          <a:xfrm>
            <a:off x="1408250" y="3615476"/>
            <a:ext cx="7344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undefined (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Неопределенный тип )</a:t>
            </a: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       //       x = </a:t>
            </a:r>
            <a:r>
              <a:rPr lang="en-GB" sz="1200" dirty="0">
                <a:solidFill>
                  <a:srgbClr val="FFC000"/>
                </a:solidFill>
                <a:latin typeface="Roboto" panose="020B0604020202020204" charset="0"/>
                <a:ea typeface="Roboto" panose="020B0604020202020204" charset="0"/>
              </a:rPr>
              <a:t>undefined;</a:t>
            </a:r>
            <a:endParaRPr lang="ru-RU" sz="1200" dirty="0">
              <a:solidFill>
                <a:srgbClr val="FFC000"/>
              </a:solidFill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98" name="Shape 198"/>
          <p:cNvSpPr txBox="1"/>
          <p:nvPr/>
        </p:nvSpPr>
        <p:spPr>
          <a:xfrm>
            <a:off x="1408250" y="4200624"/>
            <a:ext cx="7344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String (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Строка)    //     x = </a:t>
            </a:r>
            <a:r>
              <a:rPr lang="ru-RU" sz="1200" dirty="0">
                <a:solidFill>
                  <a:srgbClr val="FFC000"/>
                </a:solidFill>
                <a:latin typeface="Roboto" panose="020B0604020202020204" charset="0"/>
                <a:ea typeface="Roboto" panose="020B0604020202020204" charset="0"/>
              </a:rPr>
              <a:t>"Тест";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     </a:t>
            </a:r>
          </a:p>
        </p:txBody>
      </p:sp>
      <p:sp>
        <p:nvSpPr>
          <p:cNvPr id="199" name="Shape 199"/>
          <p:cNvSpPr txBox="1"/>
          <p:nvPr/>
        </p:nvSpPr>
        <p:spPr>
          <a:xfrm>
            <a:off x="1408250" y="5316965"/>
            <a:ext cx="7344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Symbol (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в </a:t>
            </a: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ECMAScript 6)     //     x = </a:t>
            </a:r>
            <a:r>
              <a:rPr lang="en-GB" sz="1200" dirty="0">
                <a:solidFill>
                  <a:srgbClr val="FFC000"/>
                </a:solidFill>
                <a:latin typeface="Roboto" panose="020B0604020202020204" charset="0"/>
                <a:ea typeface="Roboto" panose="020B0604020202020204" charset="0"/>
              </a:rPr>
              <a:t>Symbol</a:t>
            </a: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();</a:t>
            </a:r>
          </a:p>
        </p:txBody>
      </p:sp>
      <p:cxnSp>
        <p:nvCxnSpPr>
          <p:cNvPr id="201" name="Shape 201"/>
          <p:cNvCxnSpPr/>
          <p:nvPr/>
        </p:nvCxnSpPr>
        <p:spPr>
          <a:xfrm>
            <a:off x="1532878" y="2976621"/>
            <a:ext cx="6840900" cy="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Shape 202"/>
          <p:cNvCxnSpPr/>
          <p:nvPr/>
        </p:nvCxnSpPr>
        <p:spPr>
          <a:xfrm>
            <a:off x="1532878" y="4074682"/>
            <a:ext cx="6840900" cy="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Shape 203"/>
          <p:cNvCxnSpPr/>
          <p:nvPr/>
        </p:nvCxnSpPr>
        <p:spPr>
          <a:xfrm>
            <a:off x="1532878" y="4650746"/>
            <a:ext cx="6768900" cy="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Shape 204"/>
          <p:cNvCxnSpPr/>
          <p:nvPr/>
        </p:nvCxnSpPr>
        <p:spPr>
          <a:xfrm>
            <a:off x="1532878" y="5226810"/>
            <a:ext cx="6768900" cy="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900113" y="3015057"/>
            <a:ext cx="365700" cy="365700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900113" y="2418382"/>
            <a:ext cx="365700" cy="3657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900113" y="3591107"/>
            <a:ext cx="365700" cy="3657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900113" y="4167270"/>
            <a:ext cx="365700" cy="365700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Roboto"/>
                <a:ea typeface="Roboto"/>
                <a:cs typeface="Roboto"/>
                <a:sym typeface="Roboto"/>
              </a:rPr>
              <a:t>4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Shape 211"/>
          <p:cNvSpPr/>
          <p:nvPr/>
        </p:nvSpPr>
        <p:spPr>
          <a:xfrm>
            <a:off x="900113" y="4743345"/>
            <a:ext cx="365700" cy="3657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Shape 213"/>
          <p:cNvSpPr txBox="1">
            <a:spLocks noGrp="1"/>
          </p:cNvSpPr>
          <p:nvPr>
            <p:ph type="title" idx="4294967295"/>
          </p:nvPr>
        </p:nvSpPr>
        <p:spPr>
          <a:xfrm>
            <a:off x="419900" y="783158"/>
            <a:ext cx="8581516" cy="1049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ru-RU" sz="4000" b="1" dirty="0">
                <a:solidFill>
                  <a:schemeClr val="tx1"/>
                </a:solidFill>
                <a:latin typeface="Roboto"/>
                <a:ea typeface="Roboto"/>
                <a:sym typeface="Roboto"/>
              </a:rPr>
              <a:t>Типы данных и приведение типов</a:t>
            </a:r>
            <a:endParaRPr sz="4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Shape 221">
            <a:extLst>
              <a:ext uri="{FF2B5EF4-FFF2-40B4-BE49-F238E27FC236}">
                <a16:creationId xmlns:a16="http://schemas.microsoft.com/office/drawing/2014/main" id="{FF1B0E6D-7FDF-304D-8A6C-A039C9A530DE}"/>
              </a:ext>
            </a:extLst>
          </p:cNvPr>
          <p:cNvSpPr/>
          <p:nvPr/>
        </p:nvSpPr>
        <p:spPr>
          <a:xfrm>
            <a:off x="479991" y="1869995"/>
            <a:ext cx="365400" cy="365400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37C21358-79F3-8945-AA67-50E380424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38" y="1796064"/>
            <a:ext cx="507129" cy="389644"/>
          </a:xfrm>
          <a:prstGeom prst="rect">
            <a:avLst/>
          </a:prstGeom>
        </p:spPr>
      </p:pic>
      <p:sp>
        <p:nvSpPr>
          <p:cNvPr id="24" name="Shape 221">
            <a:extLst>
              <a:ext uri="{FF2B5EF4-FFF2-40B4-BE49-F238E27FC236}">
                <a16:creationId xmlns:a16="http://schemas.microsoft.com/office/drawing/2014/main" id="{FE8481BA-F92B-104D-89BD-8588CAAC3212}"/>
              </a:ext>
            </a:extLst>
          </p:cNvPr>
          <p:cNvSpPr/>
          <p:nvPr/>
        </p:nvSpPr>
        <p:spPr>
          <a:xfrm>
            <a:off x="481974" y="6071534"/>
            <a:ext cx="365400" cy="365400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6A106118-3816-904F-9A6D-EAAC484C5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21" y="5997603"/>
            <a:ext cx="507129" cy="389644"/>
          </a:xfrm>
          <a:prstGeom prst="rect">
            <a:avLst/>
          </a:prstGeom>
        </p:spPr>
      </p:pic>
      <p:sp>
        <p:nvSpPr>
          <p:cNvPr id="26" name="Shape 194">
            <a:extLst>
              <a:ext uri="{FF2B5EF4-FFF2-40B4-BE49-F238E27FC236}">
                <a16:creationId xmlns:a16="http://schemas.microsoft.com/office/drawing/2014/main" id="{5419350F-7881-EA43-9060-FF5CF4ADAD4B}"/>
              </a:ext>
            </a:extLst>
          </p:cNvPr>
          <p:cNvSpPr txBox="1"/>
          <p:nvPr/>
        </p:nvSpPr>
        <p:spPr>
          <a:xfrm>
            <a:off x="1082963" y="1869995"/>
            <a:ext cx="7344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200000"/>
              </a:lnSpc>
              <a:buSzPts val="2000"/>
            </a:pPr>
            <a:r>
              <a:rPr lang="ru-RU" sz="1200" b="1" dirty="0">
                <a:latin typeface="Roboto"/>
                <a:ea typeface="Roboto"/>
                <a:cs typeface="Roboto"/>
                <a:sym typeface="Roboto"/>
              </a:rPr>
              <a:t>Простые (Примитивы)</a:t>
            </a:r>
          </a:p>
        </p:txBody>
      </p:sp>
      <p:sp>
        <p:nvSpPr>
          <p:cNvPr id="27" name="Shape 194">
            <a:extLst>
              <a:ext uri="{FF2B5EF4-FFF2-40B4-BE49-F238E27FC236}">
                <a16:creationId xmlns:a16="http://schemas.microsoft.com/office/drawing/2014/main" id="{DCB49336-5C10-D747-B6D4-3005CBEABA8B}"/>
              </a:ext>
            </a:extLst>
          </p:cNvPr>
          <p:cNvSpPr txBox="1"/>
          <p:nvPr/>
        </p:nvSpPr>
        <p:spPr>
          <a:xfrm>
            <a:off x="1082963" y="6099884"/>
            <a:ext cx="7344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200000"/>
              </a:lnSpc>
              <a:buSzPts val="2000"/>
            </a:pPr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Obj</a:t>
            </a:r>
            <a:r>
              <a:rPr lang="en-GB" sz="1200" b="1" dirty="0">
                <a:latin typeface="Roboto" panose="020B0604020202020204" charset="0"/>
                <a:ea typeface="Roboto" panose="020B0604020202020204" charset="0"/>
              </a:rPr>
              <a:t>ect (</a:t>
            </a:r>
            <a:r>
              <a:rPr lang="ru-RU" sz="1200" b="1" dirty="0">
                <a:latin typeface="Roboto" panose="020B0604020202020204" charset="0"/>
                <a:ea typeface="Roboto" panose="020B0604020202020204" charset="0"/>
              </a:rPr>
              <a:t>Объект) </a:t>
            </a:r>
            <a:r>
              <a:rPr lang="en-US" sz="1200" b="1" dirty="0">
                <a:latin typeface="Roboto" panose="020B0604020202020204" charset="0"/>
                <a:ea typeface="Roboto" panose="020B0604020202020204" charset="0"/>
              </a:rPr>
              <a:t>   </a:t>
            </a:r>
            <a:r>
              <a:rPr lang="en-US" sz="1200" dirty="0">
                <a:latin typeface="Roboto" panose="020B0604020202020204" charset="0"/>
                <a:ea typeface="Roboto" panose="020B0604020202020204" charset="0"/>
              </a:rPr>
              <a:t>//    x = </a:t>
            </a:r>
            <a:r>
              <a:rPr lang="en-US" sz="1200" dirty="0">
                <a:solidFill>
                  <a:srgbClr val="FFC000"/>
                </a:solidFill>
                <a:latin typeface="Roboto" panose="020B0604020202020204" charset="0"/>
                <a:ea typeface="Roboto" panose="020B0604020202020204" charset="0"/>
              </a:rPr>
              <a:t>{ name: “Alex”, age: 28 };</a:t>
            </a:r>
            <a:endParaRPr lang="ru-RU" sz="1200" dirty="0">
              <a:solidFill>
                <a:srgbClr val="FFC000"/>
              </a:solidFill>
              <a:latin typeface="Roboto" panose="020B0604020202020204" charset="0"/>
              <a:ea typeface="Roboto" panose="020B0604020202020204" charset="0"/>
              <a:sym typeface="Roboto"/>
            </a:endParaRPr>
          </a:p>
        </p:txBody>
      </p:sp>
      <p:sp>
        <p:nvSpPr>
          <p:cNvPr id="28" name="Shape 198">
            <a:extLst>
              <a:ext uri="{FF2B5EF4-FFF2-40B4-BE49-F238E27FC236}">
                <a16:creationId xmlns:a16="http://schemas.microsoft.com/office/drawing/2014/main" id="{A49AE2E8-81E8-EB46-8846-9231A8E4B948}"/>
              </a:ext>
            </a:extLst>
          </p:cNvPr>
          <p:cNvSpPr txBox="1"/>
          <p:nvPr/>
        </p:nvSpPr>
        <p:spPr>
          <a:xfrm>
            <a:off x="1408250" y="4768464"/>
            <a:ext cx="7344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GB" sz="1200" dirty="0">
                <a:latin typeface="Roboto" panose="020B0604020202020204" charset="0"/>
                <a:ea typeface="Roboto" panose="020B0604020202020204" charset="0"/>
              </a:rPr>
              <a:t>Number (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Число)    //     </a:t>
            </a:r>
            <a:r>
              <a:rPr lang="en-US" sz="1200" dirty="0">
                <a:latin typeface="Roboto" panose="020B0604020202020204" charset="0"/>
                <a:ea typeface="Roboto" panose="020B0604020202020204" charset="0"/>
              </a:rPr>
              <a:t>x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 = </a:t>
            </a:r>
            <a:r>
              <a:rPr lang="ru-RU" sz="1200" dirty="0">
                <a:solidFill>
                  <a:srgbClr val="FFC000"/>
                </a:solidFill>
                <a:latin typeface="Roboto" panose="020B0604020202020204" charset="0"/>
                <a:ea typeface="Roboto" panose="020B0604020202020204" charset="0"/>
              </a:rPr>
              <a:t>1</a:t>
            </a:r>
            <a:r>
              <a:rPr lang="ru-RU" sz="1200" dirty="0">
                <a:latin typeface="Roboto" panose="020B0604020202020204" charset="0"/>
                <a:ea typeface="Roboto" panose="020B0604020202020204" charset="0"/>
              </a:rPr>
              <a:t>;     </a:t>
            </a:r>
          </a:p>
        </p:txBody>
      </p:sp>
      <p:sp>
        <p:nvSpPr>
          <p:cNvPr id="29" name="Shape 210">
            <a:extLst>
              <a:ext uri="{FF2B5EF4-FFF2-40B4-BE49-F238E27FC236}">
                <a16:creationId xmlns:a16="http://schemas.microsoft.com/office/drawing/2014/main" id="{D47940D8-CB51-EA4E-B332-1622D052E301}"/>
              </a:ext>
            </a:extLst>
          </p:cNvPr>
          <p:cNvSpPr/>
          <p:nvPr/>
        </p:nvSpPr>
        <p:spPr>
          <a:xfrm>
            <a:off x="900113" y="5292333"/>
            <a:ext cx="365700" cy="365700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6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47508595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503238" y="1324599"/>
            <a:ext cx="7772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spcBef>
                <a:spcPts val="360"/>
              </a:spcBef>
              <a:buSzPts val="2000"/>
            </a:pPr>
            <a:r>
              <a:rPr lang="ru-RU" sz="4400" dirty="0">
                <a:latin typeface="Roboto"/>
                <a:ea typeface="Roboto"/>
                <a:cs typeface="Roboto"/>
                <a:sym typeface="Roboto"/>
              </a:rPr>
              <a:t>Практика!</a:t>
            </a: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Shape 187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Shape 188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A31F427-A2BF-4946-B411-A6A544627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38" y="2398213"/>
            <a:ext cx="6223000" cy="3733800"/>
          </a:xfrm>
          <a:prstGeom prst="rect">
            <a:avLst/>
          </a:prstGeom>
        </p:spPr>
      </p:pic>
      <p:sp>
        <p:nvSpPr>
          <p:cNvPr id="16" name="Shape 187">
            <a:extLst>
              <a:ext uri="{FF2B5EF4-FFF2-40B4-BE49-F238E27FC236}">
                <a16:creationId xmlns:a16="http://schemas.microsoft.com/office/drawing/2014/main" id="{D7795C29-6A35-DF48-A318-B7E1BC18A6A2}"/>
              </a:ext>
            </a:extLst>
          </p:cNvPr>
          <p:cNvSpPr/>
          <p:nvPr/>
        </p:nvSpPr>
        <p:spPr>
          <a:xfrm rot="10800000" flipH="1">
            <a:off x="6000900" y="6427335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88">
            <a:extLst>
              <a:ext uri="{FF2B5EF4-FFF2-40B4-BE49-F238E27FC236}">
                <a16:creationId xmlns:a16="http://schemas.microsoft.com/office/drawing/2014/main" id="{4321D389-E977-0643-A1DB-2C72077F4687}"/>
              </a:ext>
            </a:extLst>
          </p:cNvPr>
          <p:cNvSpPr/>
          <p:nvPr/>
        </p:nvSpPr>
        <p:spPr>
          <a:xfrm rot="10800000" flipH="1">
            <a:off x="2933850" y="6427335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6981782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/>
        </p:nvSpPr>
        <p:spPr>
          <a:xfrm>
            <a:off x="5436096" y="0"/>
            <a:ext cx="3708000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Shape 292"/>
          <p:cNvSpPr txBox="1"/>
          <p:nvPr/>
        </p:nvSpPr>
        <p:spPr>
          <a:xfrm>
            <a:off x="5970588" y="3212976"/>
            <a:ext cx="2921892" cy="3456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ITEA</a:t>
            </a:r>
            <a:endParaRPr sz="15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320"/>
              </a:spcBef>
            </a:pPr>
            <a:r>
              <a:rPr lang="ru-RU" sz="1500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ЖК “</a:t>
            </a:r>
            <a:r>
              <a:rPr lang="ru-RU" sz="1500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Smart</a:t>
            </a:r>
            <a:r>
              <a:rPr lang="ru-RU" sz="1500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500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House</a:t>
            </a:r>
            <a:r>
              <a:rPr lang="ru-RU" sz="1500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”, ул. Машиностроительная, 41 (</a:t>
            </a:r>
            <a:r>
              <a:rPr lang="ru-RU" sz="1500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м.Берестейская</a:t>
            </a:r>
            <a:r>
              <a:rPr lang="ru-RU" sz="1500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ru-RU" sz="15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8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+38 044  590  08 38</a:t>
            </a:r>
            <a:endParaRPr sz="15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r>
              <a:rPr lang="en-US" sz="15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facebook.com</a:t>
            </a:r>
            <a:r>
              <a:rPr lang="en-US" sz="150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15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Itea</a:t>
            </a:r>
            <a:endParaRPr sz="150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5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info@itea.ua</a:t>
            </a:r>
            <a:endParaRPr sz="150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r>
              <a:rPr lang="en-US" sz="1500" b="1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itea.ua</a:t>
            </a:r>
            <a:endParaRPr sz="1500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3" name="Shape 293"/>
          <p:cNvCxnSpPr/>
          <p:nvPr/>
        </p:nvCxnSpPr>
        <p:spPr>
          <a:xfrm>
            <a:off x="5940152" y="3237967"/>
            <a:ext cx="0" cy="108000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4" name="Shape 294"/>
          <p:cNvSpPr txBox="1"/>
          <p:nvPr/>
        </p:nvSpPr>
        <p:spPr>
          <a:xfrm>
            <a:off x="5868150" y="1935301"/>
            <a:ext cx="2880300" cy="9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lang="en-US" sz="2800" b="1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КОНТАКТНЫЕ </a:t>
            </a:r>
            <a:br>
              <a:rPr lang="en-US" sz="2800" b="1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2800" b="1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ДАННЫЕ</a:t>
            </a:r>
            <a:endParaRPr sz="28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Shape 295"/>
          <p:cNvSpPr/>
          <p:nvPr/>
        </p:nvSpPr>
        <p:spPr>
          <a:xfrm>
            <a:off x="5436094" y="0"/>
            <a:ext cx="45600" cy="6858000"/>
          </a:xfrm>
          <a:prstGeom prst="rect">
            <a:avLst/>
          </a:prstGeom>
          <a:gradFill>
            <a:gsLst>
              <a:gs pos="0">
                <a:srgbClr val="DB0000"/>
              </a:gs>
              <a:gs pos="100000">
                <a:srgbClr val="54030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6" name="Shape 296"/>
          <p:cNvCxnSpPr/>
          <p:nvPr/>
        </p:nvCxnSpPr>
        <p:spPr>
          <a:xfrm>
            <a:off x="5940152" y="4627173"/>
            <a:ext cx="0" cy="100800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97" name="Shape 2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45297">
            <a:off x="3722946" y="4466101"/>
            <a:ext cx="811375" cy="22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Shape 2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1224" y="669249"/>
            <a:ext cx="2119300" cy="61187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Shape 299"/>
          <p:cNvSpPr txBox="1"/>
          <p:nvPr/>
        </p:nvSpPr>
        <p:spPr>
          <a:xfrm rot="822756">
            <a:off x="2340983" y="2023066"/>
            <a:ext cx="940301" cy="253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 err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м.Шулявка</a:t>
            </a:r>
            <a:endParaRPr sz="1000" b="1" dirty="0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00" name="Shape 300"/>
          <p:cNvCxnSpPr/>
          <p:nvPr/>
        </p:nvCxnSpPr>
        <p:spPr>
          <a:xfrm>
            <a:off x="2781200" y="2279500"/>
            <a:ext cx="1023000" cy="2532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lg" len="lg"/>
            <a:tailEnd type="none" w="lg" len="lg"/>
          </a:ln>
        </p:spPr>
      </p:cxnSp>
      <p:cxnSp>
        <p:nvCxnSpPr>
          <p:cNvPr id="301" name="Shape 301"/>
          <p:cNvCxnSpPr/>
          <p:nvPr/>
        </p:nvCxnSpPr>
        <p:spPr>
          <a:xfrm flipH="1">
            <a:off x="3759100" y="2529125"/>
            <a:ext cx="41400" cy="1755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lg" len="lg"/>
            <a:tailEnd type="none" w="lg" len="lg"/>
          </a:ln>
        </p:spPr>
      </p:cxnSp>
      <p:cxnSp>
        <p:nvCxnSpPr>
          <p:cNvPr id="302" name="Shape 302"/>
          <p:cNvCxnSpPr/>
          <p:nvPr/>
        </p:nvCxnSpPr>
        <p:spPr>
          <a:xfrm flipH="1">
            <a:off x="3269500" y="2701525"/>
            <a:ext cx="489300" cy="5154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lg" len="lg"/>
            <a:tailEnd type="none" w="lg" len="lg"/>
          </a:ln>
        </p:spPr>
      </p:cxnSp>
      <p:cxnSp>
        <p:nvCxnSpPr>
          <p:cNvPr id="303" name="Shape 303"/>
          <p:cNvCxnSpPr/>
          <p:nvPr/>
        </p:nvCxnSpPr>
        <p:spPr>
          <a:xfrm flipH="1">
            <a:off x="3027650" y="3214100"/>
            <a:ext cx="243600" cy="9168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lg" len="lg"/>
            <a:tailEnd type="none" w="lg" len="lg"/>
          </a:ln>
        </p:spPr>
      </p:cxnSp>
      <p:cxnSp>
        <p:nvCxnSpPr>
          <p:cNvPr id="304" name="Shape 304"/>
          <p:cNvCxnSpPr/>
          <p:nvPr/>
        </p:nvCxnSpPr>
        <p:spPr>
          <a:xfrm>
            <a:off x="3024200" y="4130275"/>
            <a:ext cx="1182300" cy="2880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lg" len="lg"/>
            <a:tailEnd type="none" w="lg" len="lg"/>
          </a:ln>
        </p:spPr>
      </p:cxnSp>
      <p:cxnSp>
        <p:nvCxnSpPr>
          <p:cNvPr id="305" name="Shape 305"/>
          <p:cNvCxnSpPr>
            <a:endCxn id="297" idx="0"/>
          </p:cNvCxnSpPr>
          <p:nvPr/>
        </p:nvCxnSpPr>
        <p:spPr>
          <a:xfrm flipH="1">
            <a:off x="4155875" y="4430467"/>
            <a:ext cx="27900" cy="390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ash"/>
            <a:round/>
            <a:headEnd type="none" w="lg" len="lg"/>
            <a:tailEnd type="none" w="lg" len="lg"/>
          </a:ln>
        </p:spPr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0C3115A-568B-C349-A86D-D19C92BE48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673" r="43135"/>
          <a:stretch/>
        </p:blipFill>
        <p:spPr>
          <a:xfrm>
            <a:off x="-15219" y="0"/>
            <a:ext cx="5451313" cy="6858000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9E88D03-5724-4C4B-B72C-1DB2238A59C8}"/>
              </a:ext>
            </a:extLst>
          </p:cNvPr>
          <p:cNvCxnSpPr>
            <a:cxnSpLocks/>
          </p:cNvCxnSpPr>
          <p:nvPr/>
        </p:nvCxnSpPr>
        <p:spPr>
          <a:xfrm>
            <a:off x="2821173" y="949569"/>
            <a:ext cx="203027" cy="140677"/>
          </a:xfrm>
          <a:prstGeom prst="line">
            <a:avLst/>
          </a:prstGeom>
          <a:ln w="38100" cmpd="sng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98559828-FD1C-4E44-9C76-00B552D10D9A}"/>
              </a:ext>
            </a:extLst>
          </p:cNvPr>
          <p:cNvCxnSpPr>
            <a:cxnSpLocks/>
          </p:cNvCxnSpPr>
          <p:nvPr/>
        </p:nvCxnSpPr>
        <p:spPr>
          <a:xfrm flipH="1">
            <a:off x="1678173" y="2190340"/>
            <a:ext cx="31947" cy="2436833"/>
          </a:xfrm>
          <a:prstGeom prst="line">
            <a:avLst/>
          </a:prstGeom>
          <a:ln w="38100" cmpd="sng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Дуга 8">
            <a:extLst>
              <a:ext uri="{FF2B5EF4-FFF2-40B4-BE49-F238E27FC236}">
                <a16:creationId xmlns:a16="http://schemas.microsoft.com/office/drawing/2014/main" id="{0BEBDA35-F7F2-AF46-B319-FA29CAC362F3}"/>
              </a:ext>
            </a:extLst>
          </p:cNvPr>
          <p:cNvSpPr/>
          <p:nvPr/>
        </p:nvSpPr>
        <p:spPr>
          <a:xfrm rot="18630007">
            <a:off x="551156" y="1837132"/>
            <a:ext cx="3250992" cy="890627"/>
          </a:xfrm>
          <a:prstGeom prst="arc">
            <a:avLst>
              <a:gd name="adj1" fmla="val 15308374"/>
              <a:gd name="adj2" fmla="val 21234376"/>
            </a:avLst>
          </a:prstGeom>
          <a:ln w="381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Дуга 29">
            <a:extLst>
              <a:ext uri="{FF2B5EF4-FFF2-40B4-BE49-F238E27FC236}">
                <a16:creationId xmlns:a16="http://schemas.microsoft.com/office/drawing/2014/main" id="{AF4FEC1A-B713-BC47-97A7-8FBFEBC85F7D}"/>
              </a:ext>
            </a:extLst>
          </p:cNvPr>
          <p:cNvSpPr/>
          <p:nvPr/>
        </p:nvSpPr>
        <p:spPr>
          <a:xfrm rot="14521970">
            <a:off x="1210093" y="4789712"/>
            <a:ext cx="2268399" cy="890627"/>
          </a:xfrm>
          <a:prstGeom prst="arc">
            <a:avLst>
              <a:gd name="adj1" fmla="val 15308374"/>
              <a:gd name="adj2" fmla="val 20529580"/>
            </a:avLst>
          </a:prstGeom>
          <a:ln w="381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0C73D372-5A2A-4E40-AF63-06CCABDFB54D}"/>
              </a:ext>
            </a:extLst>
          </p:cNvPr>
          <p:cNvCxnSpPr>
            <a:cxnSpLocks/>
          </p:cNvCxnSpPr>
          <p:nvPr/>
        </p:nvCxnSpPr>
        <p:spPr>
          <a:xfrm flipH="1" flipV="1">
            <a:off x="2212775" y="5596648"/>
            <a:ext cx="1065314" cy="263654"/>
          </a:xfrm>
          <a:prstGeom prst="line">
            <a:avLst/>
          </a:prstGeom>
          <a:ln w="38100" cmpd="sng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47DA00E0-27FB-C142-ADAD-F23E36A888F6}"/>
              </a:ext>
            </a:extLst>
          </p:cNvPr>
          <p:cNvCxnSpPr>
            <a:cxnSpLocks/>
          </p:cNvCxnSpPr>
          <p:nvPr/>
        </p:nvCxnSpPr>
        <p:spPr>
          <a:xfrm flipH="1">
            <a:off x="1961159" y="5596648"/>
            <a:ext cx="198667" cy="38525"/>
          </a:xfrm>
          <a:prstGeom prst="line">
            <a:avLst/>
          </a:prstGeom>
          <a:ln w="38100" cmpd="sng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5436096" y="0"/>
            <a:ext cx="370790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449726" y="1177040"/>
            <a:ext cx="4279500" cy="8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Олег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i="0" u="none" strike="noStrike" cap="none" dirty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Косенко</a:t>
            </a:r>
            <a:endParaRPr sz="3000" b="1" i="0" u="none" strike="noStrike" cap="none" dirty="0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5969374" y="527690"/>
            <a:ext cx="2724900" cy="3074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Фото</a:t>
            </a:r>
            <a:endParaRPr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marR="0" lvl="0" indent="-342900" algn="ctr" rtl="0">
              <a:spcBef>
                <a:spcPts val="36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инструктора</a:t>
            </a:r>
            <a:endParaRPr sz="1800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5436100" y="-600"/>
            <a:ext cx="45600" cy="45846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3714750" y="360550"/>
            <a:ext cx="13335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299613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184500" y="2500230"/>
            <a:ext cx="4197000" cy="127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sz="1800" b="0" i="0" u="none" strike="noStrike" cap="none" dirty="0">
              <a:solidFill>
                <a:srgbClr val="424C5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09600" lvl="1">
              <a:lnSpc>
                <a:spcPct val="115000"/>
              </a:lnSpc>
              <a:spcBef>
                <a:spcPts val="360"/>
              </a:spcBef>
              <a:buSzPts val="1200"/>
            </a:pPr>
            <a:r>
              <a:rPr lang="en-GB" sz="1800" b="1" dirty="0">
                <a:latin typeface="Roboto"/>
                <a:ea typeface="Roboto"/>
                <a:sym typeface="Calibri"/>
              </a:rPr>
              <a:t>Senior </a:t>
            </a:r>
            <a:r>
              <a:rPr lang="en-GB" sz="1800" b="1" dirty="0" err="1">
                <a:latin typeface="Roboto"/>
                <a:ea typeface="Roboto"/>
                <a:sym typeface="Calibri"/>
              </a:rPr>
              <a:t>Fullstack</a:t>
            </a:r>
            <a:r>
              <a:rPr lang="en-GB" sz="1800" b="1" dirty="0">
                <a:latin typeface="Roboto"/>
                <a:ea typeface="Roboto"/>
                <a:sym typeface="Calibri"/>
              </a:rPr>
              <a:t> JS Developer </a:t>
            </a:r>
            <a:r>
              <a:rPr lang="ru-RU" sz="1800" dirty="0">
                <a:latin typeface="Roboto"/>
                <a:ea typeface="Roboto"/>
                <a:sym typeface="Calibri"/>
              </a:rPr>
              <a:t>немецкой компании</a:t>
            </a:r>
          </a:p>
          <a:p>
            <a:pPr marL="914400" lvl="4" indent="-304800">
              <a:lnSpc>
                <a:spcPct val="115000"/>
              </a:lnSpc>
              <a:spcBef>
                <a:spcPts val="360"/>
              </a:spcBef>
              <a:buSzPts val="1200"/>
              <a:buFont typeface="Noto Sans Symbols"/>
              <a:buChar char="◆"/>
            </a:pPr>
            <a:endParaRPr lang="ru-RU" sz="1800" dirty="0">
              <a:latin typeface="Roboto"/>
              <a:ea typeface="Roboto"/>
              <a:sym typeface="Calibri"/>
            </a:endParaRPr>
          </a:p>
          <a:p>
            <a:pPr marL="914400" lvl="1" indent="-304800">
              <a:lnSpc>
                <a:spcPct val="115000"/>
              </a:lnSpc>
              <a:spcBef>
                <a:spcPts val="360"/>
              </a:spcBef>
              <a:buSzPts val="1200"/>
              <a:buFont typeface="Noto Sans Symbols"/>
              <a:buChar char="◆"/>
            </a:pPr>
            <a:endParaRPr sz="1600" i="0" u="none" strike="noStrike" cap="none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8DBEB14-5988-4642-A7DE-844D6B037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1697" y="-1"/>
            <a:ext cx="3666393" cy="6518031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61C0303-7442-A34F-AB67-616D459E1209}"/>
              </a:ext>
            </a:extLst>
          </p:cNvPr>
          <p:cNvSpPr/>
          <p:nvPr/>
        </p:nvSpPr>
        <p:spPr>
          <a:xfrm>
            <a:off x="5477607" y="4583900"/>
            <a:ext cx="3666393" cy="2274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2" name="Shape 132"/>
          <p:cNvSpPr txBox="1"/>
          <p:nvPr/>
        </p:nvSpPr>
        <p:spPr>
          <a:xfrm>
            <a:off x="5650523" y="4701438"/>
            <a:ext cx="3493477" cy="215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КОНТАКТНЫЕ ДАННЫЕ</a:t>
            </a:r>
            <a:endParaRPr sz="1600" b="1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50000"/>
              </a:lnSpc>
            </a:pPr>
            <a:r>
              <a:rPr lang="en-GB" dirty="0">
                <a:latin typeface="Roboto"/>
                <a:ea typeface="Roboto"/>
              </a:rPr>
              <a:t>oleg.kosenko@gmail.com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Roboto"/>
                <a:ea typeface="Roboto"/>
              </a:rPr>
              <a:t>+38 (067) 224 36 53 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Roboto"/>
                <a:ea typeface="Roboto"/>
              </a:rPr>
              <a:t>LinkedIn:</a:t>
            </a:r>
            <a:r>
              <a:rPr lang="ru-RU" dirty="0">
                <a:latin typeface="Roboto"/>
                <a:ea typeface="Roboto"/>
              </a:rPr>
              <a:t> </a:t>
            </a:r>
            <a:r>
              <a:rPr lang="en-GB" dirty="0">
                <a:latin typeface="Roboto"/>
                <a:ea typeface="Roboto"/>
              </a:rPr>
              <a:t>https://www.linkedin.com/in/oleh-kosenko-0745355b/</a:t>
            </a:r>
            <a:endParaRPr lang="ru-RU" dirty="0">
              <a:latin typeface="Roboto"/>
              <a:ea typeface="Roboto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5436100" y="4583900"/>
            <a:ext cx="45600" cy="2274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FE0317-C75D-A244-BB2B-6F2B316F05EC}"/>
              </a:ext>
            </a:extLst>
          </p:cNvPr>
          <p:cNvSpPr txBox="1"/>
          <p:nvPr/>
        </p:nvSpPr>
        <p:spPr>
          <a:xfrm>
            <a:off x="781097" y="3668092"/>
            <a:ext cx="370931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latin typeface="Roboto"/>
                <a:ea typeface="Roboto"/>
              </a:rPr>
              <a:t>Опыт разработки ПО более  27 лет</a:t>
            </a:r>
          </a:p>
          <a:p>
            <a:endParaRPr lang="ru-RU" dirty="0">
              <a:latin typeface="Roboto"/>
              <a:ea typeface="Roboto"/>
            </a:endParaRPr>
          </a:p>
          <a:p>
            <a:r>
              <a:rPr lang="ru-RU" b="1" dirty="0" err="1">
                <a:latin typeface="Roboto"/>
                <a:ea typeface="Roboto"/>
              </a:rPr>
              <a:t>Десктопные</a:t>
            </a:r>
            <a:r>
              <a:rPr lang="ru-RU" b="1" dirty="0">
                <a:latin typeface="Roboto"/>
                <a:ea typeface="Roboto"/>
              </a:rPr>
              <a:t> приложения: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 err="1">
                <a:latin typeface="Roboto"/>
                <a:ea typeface="Roboto"/>
              </a:rPr>
              <a:t>c++</a:t>
            </a:r>
            <a:r>
              <a:rPr lang="en" dirty="0">
                <a:latin typeface="Roboto"/>
                <a:ea typeface="Roboto"/>
              </a:rPr>
              <a:t>, </a:t>
            </a:r>
            <a:endParaRPr lang="ru-RU" dirty="0">
              <a:latin typeface="Roboto"/>
              <a:ea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>
                <a:latin typeface="Roboto"/>
                <a:ea typeface="Roboto"/>
              </a:rPr>
              <a:t>Delphi, </a:t>
            </a:r>
            <a:endParaRPr lang="ru-RU" dirty="0">
              <a:latin typeface="Roboto"/>
              <a:ea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>
                <a:latin typeface="Roboto"/>
                <a:ea typeface="Roboto"/>
              </a:rPr>
              <a:t>Visual Basic, </a:t>
            </a:r>
            <a:endParaRPr lang="ru-RU" dirty="0">
              <a:latin typeface="Roboto"/>
              <a:ea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>
                <a:latin typeface="Roboto"/>
                <a:ea typeface="Roboto"/>
              </a:rPr>
              <a:t>Java, </a:t>
            </a:r>
            <a:endParaRPr lang="ru-RU" dirty="0">
              <a:latin typeface="Roboto"/>
              <a:ea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>
                <a:latin typeface="Roboto"/>
                <a:ea typeface="Roboto"/>
              </a:rPr>
              <a:t>SQL</a:t>
            </a:r>
            <a:endParaRPr lang="ru-RU" dirty="0">
              <a:latin typeface="Roboto"/>
              <a:ea typeface="Roboto"/>
            </a:endParaRPr>
          </a:p>
          <a:p>
            <a:endParaRPr lang="ru-RU" dirty="0">
              <a:latin typeface="Roboto"/>
              <a:ea typeface="Roboto"/>
            </a:endParaRPr>
          </a:p>
          <a:p>
            <a:r>
              <a:rPr lang="ru-RU" b="1" dirty="0">
                <a:latin typeface="Roboto"/>
                <a:ea typeface="Roboto"/>
              </a:rPr>
              <a:t>Веб приложения: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/>
                <a:ea typeface="Roboto"/>
              </a:rPr>
              <a:t>back-end Java Spring, </a:t>
            </a:r>
            <a:endParaRPr lang="ru-RU" dirty="0">
              <a:latin typeface="Roboto"/>
              <a:ea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/>
                <a:ea typeface="Roboto"/>
              </a:rPr>
              <a:t>back-end Node.js, </a:t>
            </a:r>
            <a:endParaRPr lang="ru-RU" dirty="0">
              <a:latin typeface="Roboto"/>
              <a:ea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Roboto"/>
                <a:ea typeface="Roboto"/>
              </a:rPr>
              <a:t>front-end ReactJS</a:t>
            </a:r>
            <a:endParaRPr lang="ru-RU" dirty="0">
              <a:latin typeface="Roboto"/>
              <a:ea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-9900" y="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378462" y="12549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Введение в </a:t>
            </a:r>
            <a:r>
              <a:rPr lang="en-US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JavaScript</a:t>
            </a:r>
          </a:p>
        </p:txBody>
      </p:sp>
      <p:sp>
        <p:nvSpPr>
          <p:cNvPr id="159" name="Shape 159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161" name="Shape 161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/>
        </p:nvSpPr>
        <p:spPr>
          <a:xfrm>
            <a:off x="426762" y="2588363"/>
            <a:ext cx="8181300" cy="406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indent="-12700">
              <a:lnSpc>
                <a:spcPct val="200000"/>
              </a:lnSpc>
              <a:buSzPts val="2000"/>
              <a:buFont typeface="Noto Sans Symbols"/>
              <a:buChar char="▪"/>
            </a:pPr>
            <a:r>
              <a:rPr lang="ru-RU" sz="2000" b="0" i="0" u="none" strike="noStrike" cap="none" dirty="0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ru-RU" sz="2000" dirty="0">
                <a:latin typeface="Roboto"/>
                <a:ea typeface="Roboto"/>
                <a:cs typeface="Roboto"/>
                <a:sym typeface="Roboto"/>
              </a:rPr>
              <a:t>Общая информация о языке и его особенности</a:t>
            </a:r>
          </a:p>
          <a:p>
            <a:pPr lvl="0" indent="-12700">
              <a:lnSpc>
                <a:spcPct val="200000"/>
              </a:lnSpc>
              <a:spcBef>
                <a:spcPts val="360"/>
              </a:spcBef>
              <a:buSzPts val="2000"/>
              <a:buFont typeface="Noto Sans Symbols"/>
              <a:buChar char="▪"/>
            </a:pPr>
            <a:r>
              <a:rPr lang="en-US" sz="20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ru-RU" sz="20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ru-RU" sz="2000" dirty="0">
                <a:latin typeface="Roboto"/>
                <a:ea typeface="Roboto"/>
                <a:cs typeface="Roboto"/>
                <a:sym typeface="Roboto"/>
              </a:rPr>
              <a:t>Справочники, спецификации</a:t>
            </a:r>
          </a:p>
          <a:p>
            <a:pPr lvl="0" indent="-12700">
              <a:lnSpc>
                <a:spcPct val="200000"/>
              </a:lnSpc>
              <a:spcBef>
                <a:spcPts val="360"/>
              </a:spcBef>
              <a:buSzPts val="2000"/>
              <a:buFont typeface="Noto Sans Symbols"/>
              <a:buChar char="▪"/>
            </a:pPr>
            <a:r>
              <a:rPr lang="en-US" sz="20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ru-RU" sz="2000" b="0" i="0" u="none" strike="noStrike" cap="none" dirty="0"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ru-RU" sz="2000" dirty="0">
                <a:latin typeface="Roboto"/>
                <a:ea typeface="Roboto"/>
                <a:cs typeface="Roboto"/>
                <a:sym typeface="Roboto"/>
              </a:rPr>
              <a:t>Консоль разработчика</a:t>
            </a:r>
          </a:p>
          <a:p>
            <a:pPr lvl="0" indent="-12700">
              <a:lnSpc>
                <a:spcPct val="200000"/>
              </a:lnSpc>
              <a:spcBef>
                <a:spcPts val="360"/>
              </a:spcBef>
              <a:buSzPts val="2000"/>
              <a:buFont typeface="Noto Sans Symbols"/>
              <a:buChar char="▪"/>
            </a:pPr>
            <a:r>
              <a:rPr lang="ru-RU" sz="2000" dirty="0">
                <a:latin typeface="Roboto"/>
                <a:ea typeface="Roboto"/>
                <a:cs typeface="Roboto"/>
                <a:sym typeface="Roboto"/>
              </a:rPr>
              <a:t>     Внешние скрипты и порядок их подключения</a:t>
            </a:r>
          </a:p>
          <a:p>
            <a:pPr lvl="0" indent="-12700">
              <a:lnSpc>
                <a:spcPct val="200000"/>
              </a:lnSpc>
              <a:spcBef>
                <a:spcPts val="360"/>
              </a:spcBef>
              <a:buSzPts val="2000"/>
              <a:buFont typeface="Noto Sans Symbols"/>
              <a:buChar char="▪"/>
            </a:pPr>
            <a:r>
              <a:rPr lang="ru-RU" sz="2000" dirty="0">
                <a:latin typeface="Roboto"/>
                <a:ea typeface="Roboto"/>
                <a:cs typeface="Roboto"/>
                <a:sym typeface="Roboto"/>
              </a:rPr>
              <a:t>     Переменные и правила их именования</a:t>
            </a:r>
          </a:p>
          <a:p>
            <a:pPr lvl="0" indent="-12700">
              <a:lnSpc>
                <a:spcPct val="200000"/>
              </a:lnSpc>
              <a:spcBef>
                <a:spcPts val="360"/>
              </a:spcBef>
              <a:buSzPts val="2000"/>
              <a:buFont typeface="Noto Sans Symbols"/>
              <a:buChar char="▪"/>
            </a:pPr>
            <a:r>
              <a:rPr lang="ru-RU" sz="2000" dirty="0">
                <a:latin typeface="Roboto"/>
                <a:ea typeface="Roboto"/>
                <a:cs typeface="Roboto"/>
                <a:sym typeface="Roboto"/>
              </a:rPr>
              <a:t>     Типы данных и приведение типов</a:t>
            </a:r>
          </a:p>
          <a:p>
            <a:pPr lvl="0" indent="-12700">
              <a:lnSpc>
                <a:spcPct val="200000"/>
              </a:lnSpc>
              <a:spcBef>
                <a:spcPts val="360"/>
              </a:spcBef>
              <a:buSzPts val="2000"/>
              <a:buFont typeface="Noto Sans Symbols"/>
              <a:buChar char="▪"/>
            </a:pPr>
            <a:endParaRPr sz="2000" i="0" u="none" strike="noStrike" cap="none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-4950" y="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503238" y="1198740"/>
            <a:ext cx="7772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410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Язык и его особенности</a:t>
            </a:r>
            <a:endParaRPr sz="410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719515" y="1938839"/>
            <a:ext cx="8244244" cy="464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Java</a:t>
            </a:r>
            <a:r>
              <a:rPr lang="en-GB" sz="1400" b="1" dirty="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cript 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изначально планировался для того чтобы 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"оживить"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страницы браузера, сделать  их интерактивными. Также было много запретов их соображений безопасности.</a:t>
            </a:r>
            <a:endParaRPr lang="en-GB" sz="1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endParaRPr lang="ru-RU" sz="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Java</a:t>
            </a:r>
            <a:r>
              <a:rPr lang="en-GB" sz="1400" b="1" dirty="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cript 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считался простым языком уступающий своим более мощным С-подобным собратьям, языкам </a:t>
            </a:r>
            <a:r>
              <a:rPr lang="ru-RU" sz="1400" b="1" dirty="0" err="1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++, Java, </a:t>
            </a:r>
            <a:r>
              <a:rPr lang="ru-RU" sz="1400" b="1" dirty="0" err="1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#. </a:t>
            </a:r>
            <a:endParaRPr lang="en-GB" sz="14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endParaRPr lang="ru-RU" sz="8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За последние годы 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Java</a:t>
            </a:r>
            <a:r>
              <a:rPr lang="en-GB" sz="1400" b="1" dirty="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cript 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очень сильно вырос и на данный момент почти догнал, а в чём то и перегнал другие языки. </a:t>
            </a:r>
            <a:endParaRPr lang="en-GB" sz="1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endParaRPr lang="ru-RU" sz="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Сейчас на нём можно создавать и серверную часть веб-приложений и дестктопные приложения и многое другое.</a:t>
            </a:r>
            <a:endParaRPr lang="en-GB" sz="1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endParaRPr lang="ru-RU" sz="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Сейчас самые популярные парадигмы программирования это 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объектно-ориентированное программирование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функциональное программирование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. В 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Java</a:t>
            </a:r>
            <a:r>
              <a:rPr lang="en-GB" sz="1400" b="1" dirty="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cript 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можно использовать как первый так и второй подход.</a:t>
            </a: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endParaRPr lang="en-GB" sz="1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endParaRPr lang="ru-RU" sz="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С помощью 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Java</a:t>
            </a:r>
            <a:r>
              <a:rPr lang="en-GB" sz="1400" b="1" dirty="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cript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 реализованы самые популярные на данный момент фреймворки и библиотеки для создания фронтенд части веб-приложений.</a:t>
            </a: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endParaRPr lang="ru-RU" sz="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С помощью 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Java</a:t>
            </a:r>
            <a:r>
              <a:rPr lang="en-GB" sz="1400" b="1" dirty="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ru-RU" sz="1400" b="1" dirty="0">
                <a:latin typeface="Roboto"/>
                <a:ea typeface="Roboto"/>
                <a:cs typeface="Roboto"/>
                <a:sym typeface="Roboto"/>
              </a:rPr>
              <a:t>cript  </a:t>
            </a: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можно создавать кросс-платформенные приложения, мобильные приложения, нейронные сети и программировать роботов.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Shape 187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Shape 188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6D957448-AD80-5642-87D2-19DB2481D91A}"/>
              </a:ext>
            </a:extLst>
          </p:cNvPr>
          <p:cNvGrpSpPr/>
          <p:nvPr/>
        </p:nvGrpSpPr>
        <p:grpSpPr>
          <a:xfrm>
            <a:off x="646552" y="5633981"/>
            <a:ext cx="406117" cy="402308"/>
            <a:chOff x="475269" y="2522074"/>
            <a:chExt cx="406117" cy="402308"/>
          </a:xfrm>
        </p:grpSpPr>
        <p:sp>
          <p:nvSpPr>
            <p:cNvPr id="34" name="Shape 188">
              <a:extLst>
                <a:ext uri="{FF2B5EF4-FFF2-40B4-BE49-F238E27FC236}">
                  <a16:creationId xmlns:a16="http://schemas.microsoft.com/office/drawing/2014/main" id="{336ADC77-E0AE-9A42-9D64-70585B491D4F}"/>
                </a:ext>
              </a:extLst>
            </p:cNvPr>
            <p:cNvSpPr/>
            <p:nvPr/>
          </p:nvSpPr>
          <p:spPr>
            <a:xfrm rot="16200000" flipH="1">
              <a:off x="306786" y="2690558"/>
              <a:ext cx="396876" cy="59908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                                                                                   </a:t>
              </a:r>
              <a:endParaRPr/>
            </a:p>
          </p:txBody>
        </p:sp>
        <p:sp>
          <p:nvSpPr>
            <p:cNvPr id="35" name="Shape 187">
              <a:extLst>
                <a:ext uri="{FF2B5EF4-FFF2-40B4-BE49-F238E27FC236}">
                  <a16:creationId xmlns:a16="http://schemas.microsoft.com/office/drawing/2014/main" id="{CE2C393E-56A0-AD48-868C-7F96CDCEE854}"/>
                </a:ext>
              </a:extLst>
            </p:cNvPr>
            <p:cNvSpPr/>
            <p:nvPr/>
          </p:nvSpPr>
          <p:spPr>
            <a:xfrm rot="10800000" flipH="1" flipV="1">
              <a:off x="475269" y="2875568"/>
              <a:ext cx="406117" cy="48814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9C96CC1C-E8D9-B841-82F3-ED2F7475F471}"/>
              </a:ext>
            </a:extLst>
          </p:cNvPr>
          <p:cNvGrpSpPr/>
          <p:nvPr/>
        </p:nvGrpSpPr>
        <p:grpSpPr>
          <a:xfrm>
            <a:off x="646552" y="6297888"/>
            <a:ext cx="406117" cy="402308"/>
            <a:chOff x="475269" y="2522074"/>
            <a:chExt cx="406117" cy="402308"/>
          </a:xfrm>
        </p:grpSpPr>
        <p:sp>
          <p:nvSpPr>
            <p:cNvPr id="37" name="Shape 188">
              <a:extLst>
                <a:ext uri="{FF2B5EF4-FFF2-40B4-BE49-F238E27FC236}">
                  <a16:creationId xmlns:a16="http://schemas.microsoft.com/office/drawing/2014/main" id="{8F249950-FC0B-F345-BD15-03E386456865}"/>
                </a:ext>
              </a:extLst>
            </p:cNvPr>
            <p:cNvSpPr/>
            <p:nvPr/>
          </p:nvSpPr>
          <p:spPr>
            <a:xfrm rot="16200000" flipH="1">
              <a:off x="306786" y="2690558"/>
              <a:ext cx="396876" cy="59908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                                                                                   </a:t>
              </a:r>
              <a:endParaRPr/>
            </a:p>
          </p:txBody>
        </p:sp>
        <p:sp>
          <p:nvSpPr>
            <p:cNvPr id="38" name="Shape 187">
              <a:extLst>
                <a:ext uri="{FF2B5EF4-FFF2-40B4-BE49-F238E27FC236}">
                  <a16:creationId xmlns:a16="http://schemas.microsoft.com/office/drawing/2014/main" id="{2EBE5C85-C072-E84D-A31A-B4A2A7A97EF1}"/>
                </a:ext>
              </a:extLst>
            </p:cNvPr>
            <p:cNvSpPr/>
            <p:nvPr/>
          </p:nvSpPr>
          <p:spPr>
            <a:xfrm rot="10800000" flipH="1" flipV="1">
              <a:off x="475269" y="2875568"/>
              <a:ext cx="406117" cy="48814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41702C5F-E748-A243-AF12-C2B1D613CB5C}"/>
              </a:ext>
            </a:extLst>
          </p:cNvPr>
          <p:cNvGrpSpPr/>
          <p:nvPr/>
        </p:nvGrpSpPr>
        <p:grpSpPr>
          <a:xfrm>
            <a:off x="634499" y="3316969"/>
            <a:ext cx="406117" cy="402308"/>
            <a:chOff x="475269" y="2522074"/>
            <a:chExt cx="406117" cy="402308"/>
          </a:xfrm>
        </p:grpSpPr>
        <p:sp>
          <p:nvSpPr>
            <p:cNvPr id="40" name="Shape 188">
              <a:extLst>
                <a:ext uri="{FF2B5EF4-FFF2-40B4-BE49-F238E27FC236}">
                  <a16:creationId xmlns:a16="http://schemas.microsoft.com/office/drawing/2014/main" id="{DB32A8F3-262E-4F49-B958-CD57A2ED5543}"/>
                </a:ext>
              </a:extLst>
            </p:cNvPr>
            <p:cNvSpPr/>
            <p:nvPr/>
          </p:nvSpPr>
          <p:spPr>
            <a:xfrm rot="16200000" flipH="1">
              <a:off x="306786" y="2690558"/>
              <a:ext cx="396876" cy="59908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                                                                                   </a:t>
              </a:r>
              <a:endParaRPr/>
            </a:p>
          </p:txBody>
        </p:sp>
        <p:sp>
          <p:nvSpPr>
            <p:cNvPr id="41" name="Shape 187">
              <a:extLst>
                <a:ext uri="{FF2B5EF4-FFF2-40B4-BE49-F238E27FC236}">
                  <a16:creationId xmlns:a16="http://schemas.microsoft.com/office/drawing/2014/main" id="{EA4155F6-1E16-624C-BAEB-2706E80EC597}"/>
                </a:ext>
              </a:extLst>
            </p:cNvPr>
            <p:cNvSpPr/>
            <p:nvPr/>
          </p:nvSpPr>
          <p:spPr>
            <a:xfrm rot="10800000" flipH="1" flipV="1">
              <a:off x="475269" y="2875568"/>
              <a:ext cx="406117" cy="48814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680B28CF-8D11-C544-8373-5F4180455B69}"/>
              </a:ext>
            </a:extLst>
          </p:cNvPr>
          <p:cNvGrpSpPr/>
          <p:nvPr/>
        </p:nvGrpSpPr>
        <p:grpSpPr>
          <a:xfrm>
            <a:off x="646551" y="3932062"/>
            <a:ext cx="406117" cy="402308"/>
            <a:chOff x="475269" y="2522074"/>
            <a:chExt cx="406117" cy="402308"/>
          </a:xfrm>
        </p:grpSpPr>
        <p:sp>
          <p:nvSpPr>
            <p:cNvPr id="43" name="Shape 188">
              <a:extLst>
                <a:ext uri="{FF2B5EF4-FFF2-40B4-BE49-F238E27FC236}">
                  <a16:creationId xmlns:a16="http://schemas.microsoft.com/office/drawing/2014/main" id="{26D8B90E-ECF5-1945-AFB5-C6BBA1AA8385}"/>
                </a:ext>
              </a:extLst>
            </p:cNvPr>
            <p:cNvSpPr/>
            <p:nvPr/>
          </p:nvSpPr>
          <p:spPr>
            <a:xfrm rot="16200000" flipH="1">
              <a:off x="306786" y="2690558"/>
              <a:ext cx="396876" cy="59908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                                                                                   </a:t>
              </a:r>
              <a:endParaRPr/>
            </a:p>
          </p:txBody>
        </p:sp>
        <p:sp>
          <p:nvSpPr>
            <p:cNvPr id="44" name="Shape 187">
              <a:extLst>
                <a:ext uri="{FF2B5EF4-FFF2-40B4-BE49-F238E27FC236}">
                  <a16:creationId xmlns:a16="http://schemas.microsoft.com/office/drawing/2014/main" id="{887F6D56-5A9F-1A44-AA3E-11AFB2DA1798}"/>
                </a:ext>
              </a:extLst>
            </p:cNvPr>
            <p:cNvSpPr/>
            <p:nvPr/>
          </p:nvSpPr>
          <p:spPr>
            <a:xfrm rot="10800000" flipH="1" flipV="1">
              <a:off x="475269" y="2875568"/>
              <a:ext cx="406117" cy="48814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32763CBB-D2D8-F549-A00D-1086BE7E46E3}"/>
              </a:ext>
            </a:extLst>
          </p:cNvPr>
          <p:cNvGrpSpPr/>
          <p:nvPr/>
        </p:nvGrpSpPr>
        <p:grpSpPr>
          <a:xfrm>
            <a:off x="646552" y="4768460"/>
            <a:ext cx="406117" cy="402308"/>
            <a:chOff x="475269" y="2522074"/>
            <a:chExt cx="406117" cy="402308"/>
          </a:xfrm>
        </p:grpSpPr>
        <p:sp>
          <p:nvSpPr>
            <p:cNvPr id="46" name="Shape 188">
              <a:extLst>
                <a:ext uri="{FF2B5EF4-FFF2-40B4-BE49-F238E27FC236}">
                  <a16:creationId xmlns:a16="http://schemas.microsoft.com/office/drawing/2014/main" id="{75487829-7238-1D4D-B1B0-5DE4791A87CC}"/>
                </a:ext>
              </a:extLst>
            </p:cNvPr>
            <p:cNvSpPr/>
            <p:nvPr/>
          </p:nvSpPr>
          <p:spPr>
            <a:xfrm rot="16200000" flipH="1">
              <a:off x="306786" y="2690558"/>
              <a:ext cx="396876" cy="59908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                                                                                   </a:t>
              </a:r>
              <a:endParaRPr/>
            </a:p>
          </p:txBody>
        </p:sp>
        <p:sp>
          <p:nvSpPr>
            <p:cNvPr id="47" name="Shape 187">
              <a:extLst>
                <a:ext uri="{FF2B5EF4-FFF2-40B4-BE49-F238E27FC236}">
                  <a16:creationId xmlns:a16="http://schemas.microsoft.com/office/drawing/2014/main" id="{7F324A65-51E7-9743-AC93-4B0B8F7F836D}"/>
                </a:ext>
              </a:extLst>
            </p:cNvPr>
            <p:cNvSpPr/>
            <p:nvPr/>
          </p:nvSpPr>
          <p:spPr>
            <a:xfrm rot="10800000" flipH="1" flipV="1">
              <a:off x="475269" y="2875568"/>
              <a:ext cx="406117" cy="48814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id="{900B0BA5-87B5-F145-A56A-C355CDB1FB9E}"/>
              </a:ext>
            </a:extLst>
          </p:cNvPr>
          <p:cNvGrpSpPr/>
          <p:nvPr/>
        </p:nvGrpSpPr>
        <p:grpSpPr>
          <a:xfrm>
            <a:off x="646551" y="2718479"/>
            <a:ext cx="406117" cy="402308"/>
            <a:chOff x="475269" y="2522074"/>
            <a:chExt cx="406117" cy="402308"/>
          </a:xfrm>
        </p:grpSpPr>
        <p:sp>
          <p:nvSpPr>
            <p:cNvPr id="49" name="Shape 188">
              <a:extLst>
                <a:ext uri="{FF2B5EF4-FFF2-40B4-BE49-F238E27FC236}">
                  <a16:creationId xmlns:a16="http://schemas.microsoft.com/office/drawing/2014/main" id="{A57AECD2-B057-7F47-968B-DE369D04DDE6}"/>
                </a:ext>
              </a:extLst>
            </p:cNvPr>
            <p:cNvSpPr/>
            <p:nvPr/>
          </p:nvSpPr>
          <p:spPr>
            <a:xfrm rot="16200000" flipH="1">
              <a:off x="306786" y="2690558"/>
              <a:ext cx="396876" cy="59908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                                                                                   </a:t>
              </a:r>
              <a:endParaRPr/>
            </a:p>
          </p:txBody>
        </p:sp>
        <p:sp>
          <p:nvSpPr>
            <p:cNvPr id="50" name="Shape 187">
              <a:extLst>
                <a:ext uri="{FF2B5EF4-FFF2-40B4-BE49-F238E27FC236}">
                  <a16:creationId xmlns:a16="http://schemas.microsoft.com/office/drawing/2014/main" id="{5CB5C9F1-1159-FE46-9996-2236E9DDAB82}"/>
                </a:ext>
              </a:extLst>
            </p:cNvPr>
            <p:cNvSpPr/>
            <p:nvPr/>
          </p:nvSpPr>
          <p:spPr>
            <a:xfrm rot="10800000" flipH="1" flipV="1">
              <a:off x="475269" y="2875568"/>
              <a:ext cx="406117" cy="48814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0037326E-3584-7847-A382-D080939E06A8}"/>
              </a:ext>
            </a:extLst>
          </p:cNvPr>
          <p:cNvGrpSpPr/>
          <p:nvPr/>
        </p:nvGrpSpPr>
        <p:grpSpPr>
          <a:xfrm>
            <a:off x="642573" y="2103096"/>
            <a:ext cx="406117" cy="402308"/>
            <a:chOff x="475269" y="2522074"/>
            <a:chExt cx="406117" cy="402308"/>
          </a:xfrm>
        </p:grpSpPr>
        <p:sp>
          <p:nvSpPr>
            <p:cNvPr id="52" name="Shape 188">
              <a:extLst>
                <a:ext uri="{FF2B5EF4-FFF2-40B4-BE49-F238E27FC236}">
                  <a16:creationId xmlns:a16="http://schemas.microsoft.com/office/drawing/2014/main" id="{342524F5-A67F-5B46-A55B-063F4B411E19}"/>
                </a:ext>
              </a:extLst>
            </p:cNvPr>
            <p:cNvSpPr/>
            <p:nvPr/>
          </p:nvSpPr>
          <p:spPr>
            <a:xfrm rot="16200000" flipH="1">
              <a:off x="306786" y="2690558"/>
              <a:ext cx="396876" cy="59908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                                                                                   </a:t>
              </a:r>
              <a:endParaRPr/>
            </a:p>
          </p:txBody>
        </p:sp>
        <p:sp>
          <p:nvSpPr>
            <p:cNvPr id="53" name="Shape 187">
              <a:extLst>
                <a:ext uri="{FF2B5EF4-FFF2-40B4-BE49-F238E27FC236}">
                  <a16:creationId xmlns:a16="http://schemas.microsoft.com/office/drawing/2014/main" id="{6B0D4F99-F339-C74E-88A5-265DA4336F18}"/>
                </a:ext>
              </a:extLst>
            </p:cNvPr>
            <p:cNvSpPr/>
            <p:nvPr/>
          </p:nvSpPr>
          <p:spPr>
            <a:xfrm rot="10800000" flipH="1" flipV="1">
              <a:off x="475269" y="2875568"/>
              <a:ext cx="406117" cy="48814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457200" y="1424041"/>
            <a:ext cx="5797914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>
              <a:lnSpc>
                <a:spcPct val="200000"/>
              </a:lnSpc>
              <a:spcBef>
                <a:spcPts val="360"/>
              </a:spcBef>
              <a:buSzPts val="2000"/>
            </a:pPr>
            <a:r>
              <a:rPr lang="ru-RU" sz="2800" b="1" dirty="0">
                <a:latin typeface="Roboto"/>
                <a:ea typeface="Roboto"/>
                <a:cs typeface="Roboto"/>
                <a:sym typeface="Roboto"/>
              </a:rPr>
              <a:t>Справочники, спецификации</a:t>
            </a: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03238" y="2702855"/>
            <a:ext cx="8686800" cy="2539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Font typeface="Wingdings" pitchFamily="2" charset="2"/>
              <a:buChar char="§"/>
            </a:pPr>
            <a:r>
              <a:rPr lang="ru-RU" sz="1800" dirty="0">
                <a:latin typeface="Roboto"/>
                <a:ea typeface="Roboto"/>
                <a:cs typeface="Roboto"/>
                <a:sym typeface="Roboto"/>
                <a:hlinkClick r:id="rId3"/>
              </a:rPr>
              <a:t>https://developer.mozilla.org/uk/docs/Web/JavaScript</a:t>
            </a:r>
            <a:endParaRPr lang="en-GB" sz="1800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Font typeface="Wingdings" pitchFamily="2" charset="2"/>
              <a:buChar char="§"/>
            </a:pPr>
            <a:endParaRPr lang="en-GB" sz="1800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Font typeface="Wingdings" pitchFamily="2" charset="2"/>
              <a:buChar char="§"/>
            </a:pPr>
            <a:r>
              <a:rPr lang="en-GB" sz="1800" dirty="0">
                <a:latin typeface="Roboto"/>
                <a:ea typeface="Roboto"/>
                <a:cs typeface="Roboto"/>
                <a:sym typeface="Roboto"/>
                <a:hlinkClick r:id="rId4"/>
              </a:rPr>
              <a:t>https://learn.javascript.ru/</a:t>
            </a:r>
            <a:endParaRPr lang="en-GB" sz="1800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Font typeface="Wingdings" pitchFamily="2" charset="2"/>
              <a:buChar char="§"/>
            </a:pPr>
            <a:endParaRPr lang="en-GB" sz="1800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Font typeface="Wingdings" pitchFamily="2" charset="2"/>
              <a:buChar char="§"/>
            </a:pPr>
            <a:r>
              <a:rPr lang="en-GB" sz="1800" dirty="0">
                <a:latin typeface="Roboto"/>
                <a:ea typeface="Roboto"/>
                <a:cs typeface="Roboto"/>
                <a:sym typeface="Roboto"/>
                <a:hlinkClick r:id="rId5"/>
              </a:rPr>
              <a:t>https://www.w3schools.com/</a:t>
            </a:r>
            <a:endParaRPr lang="ru-RU" sz="1800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Font typeface="Wingdings" pitchFamily="2" charset="2"/>
              <a:buChar char="§"/>
            </a:pPr>
            <a:endParaRPr lang="ru-RU" sz="1800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Font typeface="Wingdings" pitchFamily="2" charset="2"/>
              <a:buChar char="§"/>
            </a:pPr>
            <a:endParaRPr lang="ru-RU" sz="1800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Font typeface="Wingdings" pitchFamily="2" charset="2"/>
              <a:buChar char="§"/>
            </a:pPr>
            <a:r>
              <a:rPr lang="ru-RU" sz="1800" dirty="0">
                <a:latin typeface="Roboto"/>
                <a:ea typeface="Roboto"/>
                <a:cs typeface="Roboto"/>
                <a:sym typeface="Roboto"/>
              </a:rPr>
              <a:t>Спецификации </a:t>
            </a:r>
            <a:r>
              <a:rPr lang="en-US" sz="1800" dirty="0" err="1">
                <a:latin typeface="Roboto"/>
                <a:ea typeface="Roboto"/>
                <a:cs typeface="Roboto"/>
                <a:sym typeface="Roboto"/>
              </a:rPr>
              <a:t>EcmaScript</a:t>
            </a:r>
            <a:br>
              <a:rPr lang="en-US" sz="1800" dirty="0">
                <a:latin typeface="Roboto"/>
                <a:ea typeface="Roboto"/>
                <a:cs typeface="Roboto"/>
                <a:sym typeface="Roboto"/>
              </a:rPr>
            </a:br>
            <a:r>
              <a:rPr lang="en-US" sz="1800" dirty="0">
                <a:latin typeface="Roboto"/>
                <a:ea typeface="Roboto"/>
                <a:cs typeface="Roboto"/>
                <a:sym typeface="Roboto"/>
              </a:rPr>
              <a:t>…ES-5, ES-2015 ES6, ES-2016, ES-2017, ES-2018, ES-2019 ES10</a:t>
            </a:r>
            <a:endParaRPr lang="en-GB"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None/>
            </a:pPr>
            <a:endParaRPr lang="en-GB"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None/>
            </a:pPr>
            <a:endParaRPr lang="en-GB"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None/>
            </a:pPr>
            <a:endParaRPr lang="en-GB" sz="1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Shape 173"/>
          <p:cNvSpPr/>
          <p:nvPr/>
        </p:nvSpPr>
        <p:spPr>
          <a:xfrm rot="5400000">
            <a:off x="4069497" y="2045282"/>
            <a:ext cx="45719" cy="747731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Shape 174"/>
          <p:cNvSpPr/>
          <p:nvPr/>
        </p:nvSpPr>
        <p:spPr>
          <a:xfrm rot="5400000">
            <a:off x="6890035" y="3906534"/>
            <a:ext cx="45719" cy="3754812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/>
        </p:nvSpPr>
        <p:spPr>
          <a:xfrm>
            <a:off x="0" y="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419900" y="1289063"/>
            <a:ext cx="8190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 algn="l">
              <a:lnSpc>
                <a:spcPct val="200000"/>
              </a:lnSpc>
              <a:spcBef>
                <a:spcPts val="360"/>
              </a:spcBef>
              <a:buSzPts val="2000"/>
            </a:pPr>
            <a:r>
              <a:rPr lang="ru-RU" b="1" dirty="0">
                <a:latin typeface="Roboto"/>
                <a:ea typeface="Roboto"/>
                <a:cs typeface="Roboto"/>
                <a:sym typeface="Roboto"/>
              </a:rPr>
              <a:t>Консоль разработчика</a:t>
            </a:r>
          </a:p>
        </p:txBody>
      </p:sp>
      <p:sp>
        <p:nvSpPr>
          <p:cNvPr id="221" name="Shape 221"/>
          <p:cNvSpPr/>
          <p:nvPr/>
        </p:nvSpPr>
        <p:spPr>
          <a:xfrm>
            <a:off x="524675" y="2741687"/>
            <a:ext cx="365400" cy="365400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Shape 225"/>
          <p:cNvSpPr txBox="1"/>
          <p:nvPr/>
        </p:nvSpPr>
        <p:spPr>
          <a:xfrm>
            <a:off x="890075" y="3657251"/>
            <a:ext cx="4613053" cy="198546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buClr>
                <a:srgbClr val="262626"/>
              </a:buClr>
              <a:buSzPts val="2000"/>
            </a:pPr>
            <a:r>
              <a:rPr lang="en-GB" dirty="0">
                <a:solidFill>
                  <a:srgbClr val="262626"/>
                </a:solidFill>
                <a:latin typeface="Roboto"/>
                <a:ea typeface="Roboto"/>
              </a:rPr>
              <a:t>console.</a:t>
            </a:r>
            <a:r>
              <a:rPr lang="en-GB" dirty="0">
                <a:solidFill>
                  <a:srgbClr val="0070C0"/>
                </a:solidFill>
                <a:latin typeface="Roboto"/>
                <a:ea typeface="Roboto"/>
              </a:rPr>
              <a:t>log</a:t>
            </a:r>
            <a:r>
              <a:rPr lang="en-GB" dirty="0">
                <a:solidFill>
                  <a:srgbClr val="262626"/>
                </a:solidFill>
                <a:latin typeface="Roboto"/>
                <a:ea typeface="Roboto"/>
              </a:rPr>
              <a:t>(“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</a:rPr>
              <a:t>Выводим что-либо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</a:rPr>
              <a:t>”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)</a:t>
            </a:r>
            <a:r>
              <a:rPr lang="en-GB" dirty="0">
                <a:solidFill>
                  <a:srgbClr val="262626"/>
                </a:solidFill>
                <a:latin typeface="Roboto"/>
                <a:ea typeface="Roboto"/>
              </a:rPr>
              <a:t>;</a:t>
            </a:r>
          </a:p>
          <a:p>
            <a:pPr lvl="0">
              <a:lnSpc>
                <a:spcPct val="150000"/>
              </a:lnSpc>
              <a:buClr>
                <a:srgbClr val="262626"/>
              </a:buClr>
              <a:buSzPts val="2000"/>
            </a:pP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console.</a:t>
            </a:r>
            <a:r>
              <a:rPr lang="ru-RU" dirty="0">
                <a:solidFill>
                  <a:srgbClr val="0070C0"/>
                </a:solidFill>
                <a:latin typeface="Roboto"/>
                <a:ea typeface="Roboto"/>
              </a:rPr>
              <a:t>log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(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</a:rPr>
              <a:t>“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</a:rPr>
              <a:t>можно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</a:rPr>
              <a:t>”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</a:rPr>
              <a:t>, 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</a:rPr>
              <a:t>”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</a:rPr>
              <a:t>через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</a:rPr>
              <a:t>”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</a:rPr>
              <a:t>, 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</a:rPr>
              <a:t>”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</a:rPr>
              <a:t>запятую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</a:rPr>
              <a:t>”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, </a:t>
            </a:r>
            <a:r>
              <a:rPr lang="ru-RU" dirty="0">
                <a:solidFill>
                  <a:srgbClr val="FFC000"/>
                </a:solidFill>
                <a:latin typeface="Roboto"/>
                <a:ea typeface="Roboto"/>
              </a:rPr>
              <a:t>1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, </a:t>
            </a:r>
            <a:r>
              <a:rPr lang="ru-RU" dirty="0">
                <a:solidFill>
                  <a:srgbClr val="FFC000"/>
                </a:solidFill>
                <a:latin typeface="Roboto"/>
                <a:ea typeface="Roboto"/>
              </a:rPr>
              <a:t>2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, </a:t>
            </a:r>
            <a:r>
              <a:rPr lang="ru-RU" dirty="0">
                <a:solidFill>
                  <a:srgbClr val="FFC000"/>
                </a:solidFill>
                <a:latin typeface="Roboto"/>
                <a:ea typeface="Roboto"/>
              </a:rPr>
              <a:t>3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, </a:t>
            </a:r>
            <a:r>
              <a:rPr lang="ru-RU" dirty="0">
                <a:solidFill>
                  <a:srgbClr val="FFC000"/>
                </a:solidFill>
                <a:latin typeface="Roboto"/>
                <a:ea typeface="Roboto"/>
              </a:rPr>
              <a:t>4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);</a:t>
            </a:r>
          </a:p>
          <a:p>
            <a:pPr lvl="0">
              <a:lnSpc>
                <a:spcPct val="150000"/>
              </a:lnSpc>
              <a:buClr>
                <a:srgbClr val="262626"/>
              </a:buClr>
              <a:buSzPts val="2000"/>
            </a:pP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console.</a:t>
            </a:r>
            <a:r>
              <a:rPr lang="ru-RU" dirty="0">
                <a:solidFill>
                  <a:srgbClr val="0070C0"/>
                </a:solidFill>
                <a:latin typeface="Roboto"/>
                <a:ea typeface="Roboto"/>
              </a:rPr>
              <a:t>info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(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</a:rPr>
              <a:t>“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</a:rPr>
              <a:t>Информационное сообщение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</a:rPr>
              <a:t>“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); </a:t>
            </a:r>
          </a:p>
          <a:p>
            <a:pPr lvl="0">
              <a:lnSpc>
                <a:spcPct val="150000"/>
              </a:lnSpc>
              <a:buClr>
                <a:srgbClr val="262626"/>
              </a:buClr>
              <a:buSzPts val="2000"/>
            </a:pP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console.</a:t>
            </a:r>
            <a:r>
              <a:rPr lang="ru-RU" dirty="0">
                <a:solidFill>
                  <a:srgbClr val="0070C0"/>
                </a:solidFill>
                <a:latin typeface="Roboto"/>
                <a:ea typeface="Roboto"/>
              </a:rPr>
              <a:t>warn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(</a:t>
            </a:r>
            <a:r>
              <a:rPr lang="en-GB" dirty="0">
                <a:solidFill>
                  <a:srgbClr val="262626"/>
                </a:solidFill>
                <a:latin typeface="Roboto"/>
                <a:ea typeface="Roboto"/>
              </a:rPr>
              <a:t>“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</a:rPr>
              <a:t>Предупреждение </a:t>
            </a:r>
            <a:r>
              <a:rPr lang="en-GB" dirty="0">
                <a:solidFill>
                  <a:srgbClr val="262626"/>
                </a:solidFill>
                <a:latin typeface="Roboto"/>
                <a:ea typeface="Roboto"/>
              </a:rPr>
              <a:t>“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); </a:t>
            </a:r>
          </a:p>
          <a:p>
            <a:pPr lvl="0">
              <a:lnSpc>
                <a:spcPct val="150000"/>
              </a:lnSpc>
              <a:buClr>
                <a:srgbClr val="262626"/>
              </a:buClr>
              <a:buSzPts val="2000"/>
            </a:pP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console.</a:t>
            </a:r>
            <a:r>
              <a:rPr lang="ru-RU" dirty="0">
                <a:solidFill>
                  <a:srgbClr val="0070C0"/>
                </a:solidFill>
                <a:latin typeface="Roboto"/>
                <a:ea typeface="Roboto"/>
              </a:rPr>
              <a:t>error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(</a:t>
            </a:r>
            <a:r>
              <a:rPr lang="en-GB" dirty="0">
                <a:solidFill>
                  <a:srgbClr val="262626"/>
                </a:solidFill>
                <a:latin typeface="Roboto"/>
                <a:ea typeface="Roboto"/>
              </a:rPr>
              <a:t>“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</a:rPr>
              <a:t>Какая-то ошибка</a:t>
            </a:r>
            <a:r>
              <a:rPr lang="en-GB" dirty="0">
                <a:solidFill>
                  <a:srgbClr val="262626"/>
                </a:solidFill>
                <a:latin typeface="Roboto"/>
                <a:ea typeface="Roboto"/>
              </a:rPr>
              <a:t>“</a:t>
            </a:r>
            <a:r>
              <a:rPr lang="ru-RU" dirty="0">
                <a:solidFill>
                  <a:srgbClr val="262626"/>
                </a:solidFill>
                <a:latin typeface="Roboto"/>
                <a:ea typeface="Roboto"/>
              </a:rPr>
              <a:t>);</a:t>
            </a:r>
            <a:endParaRPr dirty="0">
              <a:solidFill>
                <a:srgbClr val="262626"/>
              </a:solidFill>
              <a:latin typeface="Roboto"/>
              <a:ea typeface="Roboto"/>
              <a:sym typeface="Roboto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1165522" y="2418137"/>
            <a:ext cx="7835893" cy="1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262626"/>
              </a:buClr>
              <a:buSzPts val="2000"/>
            </a:pPr>
            <a:r>
              <a:rPr lang="ru-RU" sz="2000" dirty="0">
                <a:solidFill>
                  <a:srgbClr val="262626"/>
                </a:solidFill>
                <a:latin typeface="Roboto"/>
                <a:ea typeface="Roboto"/>
              </a:rPr>
              <a:t>Консоль браузера - это инструмент значительно облегчающий работу, отладку и поиск ошибок в языке JavaScript. В самом же JS специально для работы с консолью есть объект console.</a:t>
            </a:r>
            <a:endParaRPr sz="2000" dirty="0">
              <a:solidFill>
                <a:srgbClr val="262626"/>
              </a:solidFill>
              <a:latin typeface="Roboto"/>
              <a:ea typeface="Roboto"/>
              <a:sym typeface="Roboto"/>
            </a:endParaRPr>
          </a:p>
        </p:txBody>
      </p:sp>
      <p:pic>
        <p:nvPicPr>
          <p:cNvPr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Shape 228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Shape 229"/>
          <p:cNvSpPr/>
          <p:nvPr/>
        </p:nvSpPr>
        <p:spPr>
          <a:xfrm rot="10800000" flipH="1">
            <a:off x="7116750" y="1843125"/>
            <a:ext cx="2037000" cy="24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sp>
        <p:nvSpPr>
          <p:cNvPr id="230" name="Shape 230"/>
          <p:cNvSpPr/>
          <p:nvPr/>
        </p:nvSpPr>
        <p:spPr>
          <a:xfrm rot="10800000" flipH="1">
            <a:off x="7116750" y="1865525"/>
            <a:ext cx="2037000" cy="25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656B333-8829-714A-81AF-A0FA1C63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9115" y="4829175"/>
            <a:ext cx="4432300" cy="18796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699C11D-3A28-B946-A150-A26BFCF75B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922" y="2667756"/>
            <a:ext cx="507129" cy="389644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/>
        </p:nvSpPr>
        <p:spPr>
          <a:xfrm>
            <a:off x="1016512" y="2179483"/>
            <a:ext cx="73449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200000"/>
              </a:lnSpc>
              <a:buSzPts val="2000"/>
            </a:pPr>
            <a:r>
              <a:rPr lang="ru-RU" sz="2000" b="1" dirty="0">
                <a:latin typeface="Roboto"/>
                <a:ea typeface="Roboto"/>
                <a:cs typeface="Roboto"/>
                <a:sym typeface="Roboto"/>
              </a:rPr>
              <a:t>Тег </a:t>
            </a:r>
            <a:r>
              <a:rPr lang="en-GB" sz="2000" b="1" dirty="0">
                <a:latin typeface="Roboto"/>
                <a:ea typeface="Roboto"/>
                <a:cs typeface="Roboto"/>
                <a:sym typeface="Roboto"/>
              </a:rPr>
              <a:t>&lt;script&gt;</a:t>
            </a:r>
            <a:endParaRPr lang="ru-RU" sz="20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Shape 195"/>
          <p:cNvSpPr txBox="1"/>
          <p:nvPr/>
        </p:nvSpPr>
        <p:spPr>
          <a:xfrm>
            <a:off x="1016512" y="2429274"/>
            <a:ext cx="7344900" cy="652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spcBef>
                <a:spcPts val="360"/>
              </a:spcBef>
              <a:buSzPts val="2000"/>
            </a:pPr>
            <a:r>
              <a:rPr lang="ru-RU" dirty="0"/>
              <a:t>Программы на языке JavaScript можно вставить в любое место HTML при помощи тега </a:t>
            </a:r>
            <a:r>
              <a:rPr lang="ru-RU" sz="1200" dirty="0"/>
              <a:t>SCRIPT</a:t>
            </a:r>
            <a:endParaRPr lang="ru-RU"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Shape 197"/>
          <p:cNvSpPr txBox="1"/>
          <p:nvPr/>
        </p:nvSpPr>
        <p:spPr>
          <a:xfrm>
            <a:off x="1519679" y="3006779"/>
            <a:ext cx="7344900" cy="2923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&lt;!DOCTYPE HTML&gt;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 &lt;</a:t>
            </a:r>
            <a:r>
              <a:rPr lang="en-GB" sz="1000" dirty="0">
                <a:solidFill>
                  <a:srgbClr val="C00000"/>
                </a:solidFill>
              </a:rPr>
              <a:t>html</a:t>
            </a:r>
            <a:r>
              <a:rPr lang="en-GB" sz="1000" dirty="0"/>
              <a:t>&gt;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 &lt;</a:t>
            </a:r>
            <a:r>
              <a:rPr lang="en-GB" sz="1000" dirty="0">
                <a:solidFill>
                  <a:srgbClr val="C00000"/>
                </a:solidFill>
              </a:rPr>
              <a:t>head</a:t>
            </a:r>
            <a:r>
              <a:rPr lang="en-GB" sz="1000" dirty="0"/>
              <a:t>&gt;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 ……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 &lt;/</a:t>
            </a:r>
            <a:r>
              <a:rPr lang="en-GB" sz="1000" dirty="0">
                <a:solidFill>
                  <a:srgbClr val="C00000"/>
                </a:solidFill>
              </a:rPr>
              <a:t>head</a:t>
            </a:r>
            <a:r>
              <a:rPr lang="en-GB" sz="1000" dirty="0"/>
              <a:t>&gt; 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 &lt;</a:t>
            </a:r>
            <a:r>
              <a:rPr lang="en-GB" sz="1000" dirty="0">
                <a:solidFill>
                  <a:srgbClr val="C00000"/>
                </a:solidFill>
              </a:rPr>
              <a:t>body</a:t>
            </a:r>
            <a:r>
              <a:rPr lang="en-GB" sz="1000" dirty="0"/>
              <a:t>&gt; 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             &lt;</a:t>
            </a:r>
            <a:r>
              <a:rPr lang="en-GB" sz="1000" dirty="0">
                <a:solidFill>
                  <a:srgbClr val="C00000"/>
                </a:solidFill>
              </a:rPr>
              <a:t>p</a:t>
            </a:r>
            <a:r>
              <a:rPr lang="en-GB" sz="1000" dirty="0"/>
              <a:t>&gt;</a:t>
            </a:r>
            <a:r>
              <a:rPr lang="ru-RU" sz="1000" dirty="0"/>
              <a:t>Начало документа...&lt;/</a:t>
            </a:r>
            <a:r>
              <a:rPr lang="en-GB" sz="1000" dirty="0">
                <a:solidFill>
                  <a:srgbClr val="C00000"/>
                </a:solidFill>
              </a:rPr>
              <a:t>p</a:t>
            </a:r>
            <a:r>
              <a:rPr lang="en-GB" sz="1000" dirty="0"/>
              <a:t>&gt; 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             &lt;s</a:t>
            </a:r>
            <a:r>
              <a:rPr lang="en-GB" sz="1000" dirty="0">
                <a:solidFill>
                  <a:srgbClr val="C00000"/>
                </a:solidFill>
              </a:rPr>
              <a:t>cript</a:t>
            </a:r>
            <a:r>
              <a:rPr lang="ru-RU" sz="1000" dirty="0">
                <a:solidFill>
                  <a:srgbClr val="C00000"/>
                </a:solidFill>
              </a:rPr>
              <a:t> </a:t>
            </a:r>
            <a:r>
              <a:rPr lang="en-GB" sz="1000" dirty="0">
                <a:solidFill>
                  <a:srgbClr val="FFC000"/>
                </a:solidFill>
              </a:rPr>
              <a:t>type</a:t>
            </a:r>
            <a:r>
              <a:rPr lang="en-GB" sz="1000" dirty="0"/>
              <a:t>="</a:t>
            </a:r>
            <a:r>
              <a:rPr lang="en-GB" sz="1000" dirty="0">
                <a:solidFill>
                  <a:srgbClr val="00B050"/>
                </a:solidFill>
              </a:rPr>
              <a:t>text/</a:t>
            </a:r>
            <a:r>
              <a:rPr lang="en-GB" sz="1000" dirty="0" err="1">
                <a:solidFill>
                  <a:srgbClr val="00B050"/>
                </a:solidFill>
              </a:rPr>
              <a:t>javascript</a:t>
            </a:r>
            <a:r>
              <a:rPr lang="en-GB" sz="1000" dirty="0"/>
              <a:t>"&gt; </a:t>
            </a:r>
            <a:endParaRPr lang="ru-RU" sz="1000" dirty="0"/>
          </a:p>
          <a:p>
            <a:pPr lvl="0">
              <a:spcBef>
                <a:spcPts val="360"/>
              </a:spcBef>
              <a:buSzPts val="2000"/>
            </a:pPr>
            <a:r>
              <a:rPr lang="ru-RU" sz="1000" dirty="0"/>
              <a:t>                         </a:t>
            </a:r>
            <a:r>
              <a:rPr lang="en-GB" sz="1000" dirty="0">
                <a:solidFill>
                  <a:srgbClr val="0070C0"/>
                </a:solidFill>
              </a:rPr>
              <a:t>alert</a:t>
            </a:r>
            <a:r>
              <a:rPr lang="en-GB" sz="1000" dirty="0"/>
              <a:t>( </a:t>
            </a:r>
            <a:r>
              <a:rPr lang="en-GB" sz="1000" dirty="0">
                <a:solidFill>
                  <a:srgbClr val="00B050"/>
                </a:solidFill>
              </a:rPr>
              <a:t>“</a:t>
            </a:r>
            <a:r>
              <a:rPr lang="ru-RU" sz="1000" dirty="0">
                <a:solidFill>
                  <a:srgbClr val="00B050"/>
                </a:solidFill>
              </a:rPr>
              <a:t>Работает в любом месте HTML</a:t>
            </a:r>
            <a:r>
              <a:rPr lang="en-GB" sz="1000" dirty="0">
                <a:solidFill>
                  <a:srgbClr val="00B050"/>
                </a:solidFill>
              </a:rPr>
              <a:t>”</a:t>
            </a:r>
            <a:r>
              <a:rPr lang="ru-RU" sz="1000" dirty="0"/>
              <a:t>); </a:t>
            </a:r>
            <a:endParaRPr lang="en-GB" sz="1000" dirty="0"/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             </a:t>
            </a:r>
            <a:r>
              <a:rPr lang="ru-RU" sz="1000" dirty="0"/>
              <a:t>&lt;/</a:t>
            </a:r>
            <a:r>
              <a:rPr lang="en-GB" sz="1000" dirty="0">
                <a:solidFill>
                  <a:srgbClr val="C00000"/>
                </a:solidFill>
              </a:rPr>
              <a:t>script</a:t>
            </a:r>
            <a:r>
              <a:rPr lang="en-GB" sz="1000" dirty="0"/>
              <a:t>&gt;</a:t>
            </a:r>
            <a:r>
              <a:rPr lang="en-GB" sz="1000" dirty="0">
                <a:solidFill>
                  <a:srgbClr val="C00000"/>
                </a:solidFill>
              </a:rPr>
              <a:t> 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             &lt;</a:t>
            </a:r>
            <a:r>
              <a:rPr lang="en-GB" sz="1000" dirty="0">
                <a:solidFill>
                  <a:srgbClr val="C00000"/>
                </a:solidFill>
              </a:rPr>
              <a:t>p</a:t>
            </a:r>
            <a:r>
              <a:rPr lang="en-GB" sz="1000" dirty="0"/>
              <a:t>&gt;...</a:t>
            </a:r>
            <a:r>
              <a:rPr lang="ru-RU" sz="1000" dirty="0"/>
              <a:t>Конец документа&lt;/</a:t>
            </a:r>
            <a:r>
              <a:rPr lang="en-GB" sz="1000" dirty="0"/>
              <a:t>p&gt; 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&lt;/</a:t>
            </a:r>
            <a:r>
              <a:rPr lang="en-GB" sz="1000" dirty="0">
                <a:solidFill>
                  <a:srgbClr val="C00000"/>
                </a:solidFill>
              </a:rPr>
              <a:t>body</a:t>
            </a:r>
            <a:r>
              <a:rPr lang="en-GB" sz="1000" dirty="0"/>
              <a:t>&gt; </a:t>
            </a:r>
          </a:p>
          <a:p>
            <a:pPr lvl="0">
              <a:spcBef>
                <a:spcPts val="360"/>
              </a:spcBef>
              <a:buSzPts val="2000"/>
            </a:pPr>
            <a:r>
              <a:rPr lang="en-GB" sz="1000" dirty="0"/>
              <a:t>&lt;/</a:t>
            </a:r>
            <a:r>
              <a:rPr lang="en-GB" sz="1000" dirty="0">
                <a:solidFill>
                  <a:srgbClr val="C00000"/>
                </a:solidFill>
              </a:rPr>
              <a:t>html</a:t>
            </a:r>
            <a:r>
              <a:rPr lang="en-GB" sz="1000" dirty="0"/>
              <a:t>&gt;</a:t>
            </a:r>
            <a:endParaRPr lang="ru-RU" sz="10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534413" y="2206824"/>
            <a:ext cx="365700" cy="3657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Shape 213"/>
          <p:cNvSpPr txBox="1">
            <a:spLocks noGrp="1"/>
          </p:cNvSpPr>
          <p:nvPr>
            <p:ph type="title" idx="4294967295"/>
          </p:nvPr>
        </p:nvSpPr>
        <p:spPr>
          <a:xfrm>
            <a:off x="910079" y="1246674"/>
            <a:ext cx="8190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1" anchor="t" anchorCtr="0">
            <a:noAutofit/>
          </a:bodyPr>
          <a:lstStyle/>
          <a:p>
            <a:pPr lvl="0" algn="l">
              <a:spcBef>
                <a:spcPts val="360"/>
              </a:spcBef>
              <a:buSzPts val="2000"/>
            </a:pPr>
            <a:r>
              <a:rPr lang="ru-RU" sz="3600" b="1" dirty="0">
                <a:latin typeface="Roboto"/>
                <a:ea typeface="Roboto"/>
                <a:cs typeface="Roboto"/>
                <a:sym typeface="Roboto"/>
              </a:rPr>
              <a:t>Скрипты и порядок их подключения</a:t>
            </a:r>
          </a:p>
        </p:txBody>
      </p:sp>
    </p:spTree>
    <p:extLst>
      <p:ext uri="{BB962C8B-B14F-4D97-AF65-F5344CB8AC3E}">
        <p14:creationId xmlns:p14="http://schemas.microsoft.com/office/powerpoint/2010/main" val="233896454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/>
        </p:nvSpPr>
        <p:spPr>
          <a:xfrm>
            <a:off x="1016512" y="2507177"/>
            <a:ext cx="7344900" cy="736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2000"/>
            </a:pPr>
            <a:r>
              <a:rPr lang="ru-RU" sz="2000" b="1" dirty="0">
                <a:latin typeface="Roboto"/>
                <a:ea typeface="Roboto"/>
              </a:rPr>
              <a:t>Отдельный файл JavaScript-кода, который подключается в HTML:</a:t>
            </a:r>
            <a:endParaRPr lang="ru-RU" sz="2000" b="1" dirty="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6" name="Shape 196"/>
          <p:cNvCxnSpPr/>
          <p:nvPr/>
        </p:nvCxnSpPr>
        <p:spPr>
          <a:xfrm>
            <a:off x="1141140" y="3717268"/>
            <a:ext cx="6840900" cy="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" name="Shape 197"/>
          <p:cNvSpPr txBox="1"/>
          <p:nvPr/>
        </p:nvSpPr>
        <p:spPr>
          <a:xfrm>
            <a:off x="1016512" y="3360848"/>
            <a:ext cx="7344900" cy="2182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360"/>
              </a:spcBef>
              <a:buSzPts val="2000"/>
            </a:pPr>
            <a:r>
              <a:rPr lang="en" sz="1200" dirty="0"/>
              <a:t>&lt;</a:t>
            </a:r>
            <a:r>
              <a:rPr lang="en" sz="1200" dirty="0">
                <a:solidFill>
                  <a:srgbClr val="C00000"/>
                </a:solidFill>
              </a:rPr>
              <a:t>script </a:t>
            </a:r>
            <a:r>
              <a:rPr lang="en" sz="1200" dirty="0" err="1">
                <a:solidFill>
                  <a:srgbClr val="FFC000"/>
                </a:solidFill>
              </a:rPr>
              <a:t>src</a:t>
            </a:r>
            <a:r>
              <a:rPr lang="en" sz="1200" dirty="0"/>
              <a:t>="/</a:t>
            </a:r>
            <a:r>
              <a:rPr lang="en" sz="1200" dirty="0">
                <a:solidFill>
                  <a:srgbClr val="00B050"/>
                </a:solidFill>
              </a:rPr>
              <a:t>path/to/</a:t>
            </a:r>
            <a:r>
              <a:rPr lang="en" sz="1200" dirty="0" err="1">
                <a:solidFill>
                  <a:srgbClr val="00B050"/>
                </a:solidFill>
              </a:rPr>
              <a:t>script.js</a:t>
            </a:r>
            <a:r>
              <a:rPr lang="en" sz="1200" dirty="0"/>
              <a:t>"&gt;&lt;</a:t>
            </a:r>
            <a:r>
              <a:rPr lang="en" sz="1200" dirty="0">
                <a:solidFill>
                  <a:srgbClr val="C00000"/>
                </a:solidFill>
              </a:rPr>
              <a:t>/script</a:t>
            </a:r>
            <a:r>
              <a:rPr lang="en" sz="1200" dirty="0"/>
              <a:t>&gt;</a:t>
            </a:r>
            <a:endParaRPr lang="ru-RU" sz="1200" dirty="0"/>
          </a:p>
          <a:p>
            <a:pPr lvl="0">
              <a:lnSpc>
                <a:spcPct val="200000"/>
              </a:lnSpc>
              <a:spcBef>
                <a:spcPts val="360"/>
              </a:spcBef>
              <a:buSzPts val="2000"/>
            </a:pPr>
            <a:r>
              <a:rPr lang="en-GB" sz="1200" dirty="0"/>
              <a:t>&lt;</a:t>
            </a:r>
            <a:r>
              <a:rPr lang="en-GB" sz="1200" dirty="0">
                <a:solidFill>
                  <a:srgbClr val="C00000"/>
                </a:solidFill>
              </a:rPr>
              <a:t>script </a:t>
            </a:r>
            <a:r>
              <a:rPr lang="en-GB" sz="1200" dirty="0" err="1">
                <a:solidFill>
                  <a:srgbClr val="FFC000"/>
                </a:solidFill>
              </a:rPr>
              <a:t>src</a:t>
            </a:r>
            <a:r>
              <a:rPr lang="en-GB" sz="1200" dirty="0"/>
              <a:t>="/</a:t>
            </a:r>
            <a:r>
              <a:rPr lang="en-GB" sz="1200" dirty="0" err="1">
                <a:solidFill>
                  <a:srgbClr val="00B050"/>
                </a:solidFill>
              </a:rPr>
              <a:t>js</a:t>
            </a:r>
            <a:r>
              <a:rPr lang="en-GB" sz="1200" dirty="0">
                <a:solidFill>
                  <a:srgbClr val="00B050"/>
                </a:solidFill>
              </a:rPr>
              <a:t>/script1.js</a:t>
            </a:r>
            <a:r>
              <a:rPr lang="en-GB" sz="1200" dirty="0"/>
              <a:t>"&gt;&lt;</a:t>
            </a:r>
            <a:r>
              <a:rPr lang="en-GB" sz="1200" dirty="0">
                <a:solidFill>
                  <a:srgbClr val="C00000"/>
                </a:solidFill>
              </a:rPr>
              <a:t>/script</a:t>
            </a:r>
            <a:r>
              <a:rPr lang="en-GB" sz="1200" dirty="0"/>
              <a:t>&gt;</a:t>
            </a:r>
            <a:endParaRPr lang="ru-RU" sz="1200" dirty="0"/>
          </a:p>
          <a:p>
            <a:pPr lvl="0">
              <a:lnSpc>
                <a:spcPct val="200000"/>
              </a:lnSpc>
              <a:spcBef>
                <a:spcPts val="360"/>
              </a:spcBef>
              <a:buSzPts val="2000"/>
            </a:pPr>
            <a:r>
              <a:rPr lang="en-GB" sz="1200" dirty="0"/>
              <a:t>&lt;</a:t>
            </a:r>
            <a:r>
              <a:rPr lang="en-GB" sz="1200" dirty="0">
                <a:solidFill>
                  <a:srgbClr val="C00000"/>
                </a:solidFill>
              </a:rPr>
              <a:t>script </a:t>
            </a:r>
            <a:r>
              <a:rPr lang="en-GB" sz="1200" dirty="0" err="1">
                <a:solidFill>
                  <a:srgbClr val="FFC000"/>
                </a:solidFill>
              </a:rPr>
              <a:t>src</a:t>
            </a:r>
            <a:r>
              <a:rPr lang="en-GB" sz="1200" dirty="0"/>
              <a:t>="/</a:t>
            </a:r>
            <a:r>
              <a:rPr lang="en-GB" sz="1200" dirty="0" err="1">
                <a:solidFill>
                  <a:srgbClr val="00B050"/>
                </a:solidFill>
              </a:rPr>
              <a:t>js</a:t>
            </a:r>
            <a:r>
              <a:rPr lang="en-GB" sz="1200" dirty="0">
                <a:solidFill>
                  <a:srgbClr val="00B050"/>
                </a:solidFill>
              </a:rPr>
              <a:t>/script2.js</a:t>
            </a:r>
            <a:r>
              <a:rPr lang="en-GB" sz="1200" dirty="0"/>
              <a:t>"&gt;&lt;</a:t>
            </a:r>
            <a:r>
              <a:rPr lang="en-GB" sz="1200" dirty="0">
                <a:solidFill>
                  <a:srgbClr val="C00000"/>
                </a:solidFill>
              </a:rPr>
              <a:t>/script</a:t>
            </a:r>
            <a:r>
              <a:rPr lang="en-GB" sz="1200" dirty="0"/>
              <a:t>&gt; </a:t>
            </a:r>
            <a:endParaRPr lang="ru-RU" sz="1200" dirty="0"/>
          </a:p>
          <a:p>
            <a:pPr lvl="0">
              <a:lnSpc>
                <a:spcPct val="200000"/>
              </a:lnSpc>
              <a:spcBef>
                <a:spcPts val="360"/>
              </a:spcBef>
              <a:buSzPts val="2000"/>
            </a:pPr>
            <a:r>
              <a:rPr lang="en-GB" sz="1200" dirty="0"/>
              <a:t>...</a:t>
            </a:r>
            <a:endParaRPr lang="ru-RU" sz="1200" dirty="0"/>
          </a:p>
          <a:p>
            <a:pPr>
              <a:lnSpc>
                <a:spcPct val="200000"/>
              </a:lnSpc>
              <a:spcBef>
                <a:spcPts val="360"/>
              </a:spcBef>
              <a:buSzPts val="2000"/>
            </a:pPr>
            <a:r>
              <a:rPr lang="en-GB" sz="1200" dirty="0"/>
              <a:t>&lt;</a:t>
            </a:r>
            <a:r>
              <a:rPr lang="en-GB" sz="1200" dirty="0">
                <a:solidFill>
                  <a:srgbClr val="C00000"/>
                </a:solidFill>
              </a:rPr>
              <a:t>script </a:t>
            </a:r>
            <a:r>
              <a:rPr lang="en-GB" sz="1200" dirty="0" err="1">
                <a:solidFill>
                  <a:srgbClr val="FFC000"/>
                </a:solidFill>
              </a:rPr>
              <a:t>src</a:t>
            </a:r>
            <a:r>
              <a:rPr lang="en-GB" sz="1200" dirty="0"/>
              <a:t>="/</a:t>
            </a:r>
            <a:r>
              <a:rPr lang="en-GB" sz="1200" dirty="0" err="1">
                <a:solidFill>
                  <a:srgbClr val="00B050"/>
                </a:solidFill>
              </a:rPr>
              <a:t>js</a:t>
            </a:r>
            <a:r>
              <a:rPr lang="en-GB" sz="1200" dirty="0">
                <a:solidFill>
                  <a:srgbClr val="00B050"/>
                </a:solidFill>
              </a:rPr>
              <a:t>/script</a:t>
            </a:r>
            <a:r>
              <a:rPr lang="ru-RU" sz="1200" dirty="0">
                <a:solidFill>
                  <a:srgbClr val="00B050"/>
                </a:solidFill>
              </a:rPr>
              <a:t>9</a:t>
            </a:r>
            <a:r>
              <a:rPr lang="en-GB" sz="1200" dirty="0">
                <a:solidFill>
                  <a:srgbClr val="00B050"/>
                </a:solidFill>
              </a:rPr>
              <a:t>.js"</a:t>
            </a:r>
            <a:r>
              <a:rPr lang="en-GB" sz="1200" dirty="0"/>
              <a:t>&gt;&lt;</a:t>
            </a:r>
            <a:r>
              <a:rPr lang="en-GB" sz="1200" dirty="0">
                <a:solidFill>
                  <a:srgbClr val="C00000"/>
                </a:solidFill>
              </a:rPr>
              <a:t>/script</a:t>
            </a:r>
            <a:r>
              <a:rPr lang="en-GB" sz="1200" dirty="0"/>
              <a:t>&gt; </a:t>
            </a:r>
            <a:endParaRPr lang="ru-RU" sz="1200" dirty="0"/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534413" y="2692411"/>
            <a:ext cx="365700" cy="365700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2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Shape 213"/>
          <p:cNvSpPr txBox="1">
            <a:spLocks noGrp="1"/>
          </p:cNvSpPr>
          <p:nvPr>
            <p:ph type="title" idx="4294967295"/>
          </p:nvPr>
        </p:nvSpPr>
        <p:spPr>
          <a:xfrm>
            <a:off x="1016512" y="1246674"/>
            <a:ext cx="8190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1" anchor="t" anchorCtr="0">
            <a:noAutofit/>
          </a:bodyPr>
          <a:lstStyle/>
          <a:p>
            <a:pPr lvl="0" algn="l">
              <a:spcBef>
                <a:spcPts val="360"/>
              </a:spcBef>
              <a:buSzPts val="2000"/>
            </a:pPr>
            <a:r>
              <a:rPr lang="ru-RU" sz="3600" b="1" dirty="0">
                <a:latin typeface="Roboto"/>
                <a:ea typeface="Roboto"/>
                <a:cs typeface="Roboto"/>
                <a:sym typeface="Roboto"/>
              </a:rPr>
              <a:t>Внешние скрипты и порядок их подключения</a:t>
            </a:r>
          </a:p>
        </p:txBody>
      </p:sp>
    </p:spTree>
    <p:extLst>
      <p:ext uri="{BB962C8B-B14F-4D97-AF65-F5344CB8AC3E}">
        <p14:creationId xmlns:p14="http://schemas.microsoft.com/office/powerpoint/2010/main" val="177568372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-150" y="-9750"/>
            <a:ext cx="9153900" cy="6867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424925" y="1583588"/>
            <a:ext cx="7772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spcBef>
                <a:spcPts val="360"/>
              </a:spcBef>
              <a:buSzPts val="2000"/>
            </a:pPr>
            <a:r>
              <a:rPr lang="ru-RU" sz="4400" dirty="0">
                <a:latin typeface="Roboto"/>
                <a:ea typeface="Roboto"/>
                <a:cs typeface="Roboto"/>
                <a:sym typeface="Roboto"/>
              </a:rPr>
              <a:t>Переменные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28439" y="3273219"/>
            <a:ext cx="5609506" cy="2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dirty="0"/>
              <a:t>Переменная состоит из </a:t>
            </a:r>
            <a:r>
              <a:rPr lang="ru-RU" b="1" dirty="0"/>
              <a:t>имени</a:t>
            </a:r>
            <a:r>
              <a:rPr lang="ru-RU" dirty="0"/>
              <a:t> и </a:t>
            </a:r>
            <a:r>
              <a:rPr lang="ru-RU" b="1" dirty="0"/>
              <a:t>выделенной области памяти</a:t>
            </a:r>
            <a:r>
              <a:rPr lang="ru-RU" dirty="0"/>
              <a:t>, которая ему соответствует.</a:t>
            </a:r>
          </a:p>
          <a:p>
            <a:r>
              <a:rPr lang="ru-RU" dirty="0"/>
              <a:t>Для объявления переменной используется ключевое слово </a:t>
            </a:r>
            <a:r>
              <a:rPr lang="ru-RU" b="1" dirty="0" err="1">
                <a:solidFill>
                  <a:srgbClr val="7030A0"/>
                </a:solidFill>
              </a:rPr>
              <a:t>var</a:t>
            </a:r>
            <a:r>
              <a:rPr lang="ru-RU" dirty="0"/>
              <a:t>:</a:t>
            </a:r>
          </a:p>
          <a:p>
            <a:pPr marL="0" marR="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60046"/>
              </a:buClr>
              <a:buSzPts val="2000"/>
              <a:buFont typeface="Arial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  </a:t>
            </a:r>
          </a:p>
          <a:p>
            <a:pPr marL="0" marR="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60046"/>
              </a:buClr>
              <a:buSzPts val="2000"/>
              <a:buFont typeface="Arial"/>
              <a:buNone/>
            </a:pPr>
            <a:r>
              <a:rPr lang="ru-RU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lang="ru-RU" dirty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dirty="0" err="1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var</a:t>
            </a:r>
            <a:r>
              <a:rPr lang="en-GB" dirty="0">
                <a:solidFill>
                  <a:srgbClr val="7030A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name = 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ru-RU" dirty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Олег</a:t>
            </a:r>
            <a:r>
              <a:rPr lang="en-GB" dirty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rPr>
              <a:t>”;</a:t>
            </a:r>
            <a:endParaRPr dirty="0">
              <a:solidFill>
                <a:srgbClr val="00B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Shape 187"/>
          <p:cNvSpPr/>
          <p:nvPr/>
        </p:nvSpPr>
        <p:spPr>
          <a:xfrm rot="10800000" flipH="1">
            <a:off x="3067050" y="1127850"/>
            <a:ext cx="3143100" cy="42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Shape 188"/>
          <p:cNvSpPr/>
          <p:nvPr/>
        </p:nvSpPr>
        <p:spPr>
          <a:xfrm rot="10800000" flipH="1">
            <a:off x="0" y="1127850"/>
            <a:ext cx="3143100" cy="42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</a:t>
            </a:r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C96E7C9-5703-9D4E-95AE-F9EE23DE06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5381" y="2696740"/>
            <a:ext cx="2546035" cy="3126961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E938AEF-F7BD-FF4C-A0E5-A0580AF44E98}"/>
              </a:ext>
            </a:extLst>
          </p:cNvPr>
          <p:cNvSpPr/>
          <p:nvPr/>
        </p:nvSpPr>
        <p:spPr>
          <a:xfrm>
            <a:off x="7010423" y="2819762"/>
            <a:ext cx="1312962" cy="430212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5DCA4-FD14-2F47-B45B-23912B098002}"/>
              </a:ext>
            </a:extLst>
          </p:cNvPr>
          <p:cNvSpPr txBox="1"/>
          <p:nvPr/>
        </p:nvSpPr>
        <p:spPr>
          <a:xfrm>
            <a:off x="7045375" y="2745852"/>
            <a:ext cx="149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“</a:t>
            </a:r>
            <a:r>
              <a:rPr lang="ru-RU" sz="2400" dirty="0"/>
              <a:t>Олег</a:t>
            </a:r>
            <a:r>
              <a:rPr lang="en-GB" sz="2400" dirty="0"/>
              <a:t>”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98385700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2571</TotalTime>
  <Words>807</Words>
  <Application>Microsoft Office PowerPoint</Application>
  <PresentationFormat>On-screen Show (4:3)</PresentationFormat>
  <Paragraphs>178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Wingdings</vt:lpstr>
      <vt:lpstr>Roboto</vt:lpstr>
      <vt:lpstr>Noto Sans Symbols</vt:lpstr>
      <vt:lpstr>Arial</vt:lpstr>
      <vt:lpstr>Calibri</vt:lpstr>
      <vt:lpstr>Тема Office</vt:lpstr>
      <vt:lpstr>PowerPoint Presentation</vt:lpstr>
      <vt:lpstr>PowerPoint Presentation</vt:lpstr>
      <vt:lpstr>Введение в JavaScript</vt:lpstr>
      <vt:lpstr>Язык и его особенности</vt:lpstr>
      <vt:lpstr>Справочники, спецификации</vt:lpstr>
      <vt:lpstr>Консоль разработчика</vt:lpstr>
      <vt:lpstr>Скрипты и порядок их подключения</vt:lpstr>
      <vt:lpstr>Внешние скрипты и порядок их подключения</vt:lpstr>
      <vt:lpstr>Переменные</vt:lpstr>
      <vt:lpstr>… и правила их именования</vt:lpstr>
      <vt:lpstr>Типы данных и приведение типов</vt:lpstr>
      <vt:lpstr>Практика!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Oleg Kosenko</cp:lastModifiedBy>
  <cp:revision>41</cp:revision>
  <dcterms:modified xsi:type="dcterms:W3CDTF">2019-03-21T09:18:42Z</dcterms:modified>
</cp:coreProperties>
</file>